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4" r:id="rId3"/>
    <p:sldId id="279" r:id="rId4"/>
    <p:sldId id="280" r:id="rId5"/>
    <p:sldId id="281" r:id="rId6"/>
    <p:sldId id="275" r:id="rId7"/>
    <p:sldId id="282" r:id="rId8"/>
    <p:sldId id="283" r:id="rId9"/>
    <p:sldId id="284" r:id="rId10"/>
    <p:sldId id="285" r:id="rId11"/>
    <p:sldId id="286" r:id="rId12"/>
    <p:sldId id="287" r:id="rId13"/>
    <p:sldId id="299" r:id="rId14"/>
    <p:sldId id="277" r:id="rId15"/>
    <p:sldId id="289" r:id="rId16"/>
    <p:sldId id="290" r:id="rId17"/>
    <p:sldId id="291" r:id="rId18"/>
    <p:sldId id="292" r:id="rId19"/>
    <p:sldId id="293" r:id="rId20"/>
    <p:sldId id="294" r:id="rId21"/>
    <p:sldId id="295" r:id="rId22"/>
    <p:sldId id="296" r:id="rId23"/>
    <p:sldId id="297" r:id="rId24"/>
    <p:sldId id="298" r:id="rId25"/>
    <p:sldId id="302" r:id="rId26"/>
    <p:sldId id="276"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0" d="100"/>
        <a:sy n="180" d="100"/>
      </p:scale>
      <p:origin x="0" y="-8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8310" y="37981"/>
            <a:ext cx="11535380" cy="1219319"/>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international standard systems </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17.5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Adhering to Medical Equipment Standards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17.5.5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and international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management standards and relate them to a hospital maintenance workshop. </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6" name="Rechthoek 5"/>
          <p:cNvSpPr/>
          <p:nvPr/>
        </p:nvSpPr>
        <p:spPr>
          <a:xfrm>
            <a:off x="476250" y="1886396"/>
            <a:ext cx="5907617" cy="1323439"/>
          </a:xfrm>
          <a:prstGeom prst="rect">
            <a:avLst/>
          </a:prstGeom>
        </p:spPr>
        <p:txBody>
          <a:bodyPr wrap="square">
            <a:spAutoFit/>
          </a:bodyPr>
          <a:lstStyle/>
          <a:p>
            <a:pPr marL="342900" indent="-342900">
              <a:buFont typeface="Arial" panose="020B0604020202020204" pitchFamily="34" charset="0"/>
              <a:buChar char="•"/>
            </a:pPr>
            <a:r>
              <a:rPr lang="en-GB" sz="2000" dirty="0" smtClean="0">
                <a:latin typeface="+mj-lt"/>
              </a:rPr>
              <a:t>AAMI </a:t>
            </a:r>
            <a:r>
              <a:rPr lang="en-GB" sz="2000" dirty="0">
                <a:latin typeface="+mj-lt"/>
              </a:rPr>
              <a:t>EQ56 </a:t>
            </a:r>
          </a:p>
          <a:p>
            <a:pPr marL="342900" indent="-342900">
              <a:buFont typeface="Arial" panose="020B0604020202020204" pitchFamily="34" charset="0"/>
              <a:buChar char="•"/>
            </a:pPr>
            <a:r>
              <a:rPr lang="en-GB" sz="2000" dirty="0" smtClean="0">
                <a:latin typeface="+mj-lt"/>
              </a:rPr>
              <a:t>MHRA </a:t>
            </a:r>
            <a:r>
              <a:rPr lang="en-GB" sz="2000" dirty="0">
                <a:latin typeface="+mj-lt"/>
              </a:rPr>
              <a:t>‘Managing medical devices’ guidance bulletin </a:t>
            </a:r>
          </a:p>
          <a:p>
            <a:pPr marL="342900" indent="-342900">
              <a:buFont typeface="Arial" panose="020B0604020202020204" pitchFamily="34" charset="0"/>
              <a:buChar char="•"/>
            </a:pPr>
            <a:r>
              <a:rPr lang="en-GB" sz="2000" dirty="0" smtClean="0">
                <a:latin typeface="+mj-lt"/>
              </a:rPr>
              <a:t>ISO 9001:2000 </a:t>
            </a:r>
            <a:endParaRPr lang="en-GB" sz="2000" dirty="0">
              <a:latin typeface="+mj-lt"/>
            </a:endParaRPr>
          </a:p>
          <a:p>
            <a:pPr marL="342900" indent="-342900">
              <a:buFont typeface="Arial" panose="020B0604020202020204" pitchFamily="34" charset="0"/>
              <a:buChar char="•"/>
            </a:pPr>
            <a:r>
              <a:rPr lang="en-GB" sz="2000" dirty="0" smtClean="0">
                <a:latin typeface="+mj-lt"/>
              </a:rPr>
              <a:t>Relevance </a:t>
            </a:r>
            <a:r>
              <a:rPr lang="en-GB" sz="2000" dirty="0">
                <a:latin typeface="+mj-lt"/>
              </a:rPr>
              <a:t>to a workshop in a Zambian hospital </a:t>
            </a:r>
          </a:p>
        </p:txBody>
      </p:sp>
      <p:pic>
        <p:nvPicPr>
          <p:cNvPr id="3" name="Afbeelding 2"/>
          <p:cNvPicPr>
            <a:picLocks noChangeAspect="1"/>
          </p:cNvPicPr>
          <p:nvPr/>
        </p:nvPicPr>
        <p:blipFill>
          <a:blip r:embed="rId2"/>
          <a:stretch>
            <a:fillRect/>
          </a:stretch>
        </p:blipFill>
        <p:spPr>
          <a:xfrm>
            <a:off x="8532834" y="3415567"/>
            <a:ext cx="2878116" cy="974246"/>
          </a:xfrm>
          <a:prstGeom prst="rect">
            <a:avLst/>
          </a:prstGeom>
        </p:spPr>
      </p:pic>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6899" y="1799583"/>
            <a:ext cx="2322500" cy="1131372"/>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904675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Maintenance 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repair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463" y="131873"/>
            <a:ext cx="2475316" cy="1815460"/>
          </a:xfrm>
          <a:prstGeom prst="rect">
            <a:avLst/>
          </a:prstGeom>
          <a:ln>
            <a:solidFill>
              <a:schemeClr val="tx1"/>
            </a:solidFill>
          </a:ln>
        </p:spPr>
      </p:pic>
      <p:sp>
        <p:nvSpPr>
          <p:cNvPr id="5" name="Rechthoek 4"/>
          <p:cNvSpPr/>
          <p:nvPr/>
        </p:nvSpPr>
        <p:spPr>
          <a:xfrm>
            <a:off x="372532" y="1482794"/>
            <a:ext cx="9330267" cy="3693319"/>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healthcare organisation’s </a:t>
            </a:r>
            <a:r>
              <a:rPr lang="en-GB" b="1" dirty="0">
                <a:solidFill>
                  <a:srgbClr val="7030A0"/>
                </a:solidFill>
                <a:latin typeface="Calibri Light" panose="020F0302020204030204"/>
              </a:rPr>
              <a:t>medical device management policy </a:t>
            </a:r>
            <a:r>
              <a:rPr lang="en-GB" dirty="0">
                <a:solidFill>
                  <a:srgbClr val="000000"/>
                </a:solidFill>
                <a:latin typeface="Calibri Light" panose="020F0302020204030204"/>
              </a:rPr>
              <a:t>must cover the provision of </a:t>
            </a:r>
            <a:r>
              <a:rPr lang="en-GB" b="1" dirty="0">
                <a:solidFill>
                  <a:srgbClr val="7030A0"/>
                </a:solidFill>
                <a:latin typeface="Calibri Light" panose="020F0302020204030204"/>
              </a:rPr>
              <a:t>maintenance and repair </a:t>
            </a:r>
            <a:r>
              <a:rPr lang="en-GB" dirty="0">
                <a:solidFill>
                  <a:srgbClr val="000000"/>
                </a:solidFill>
                <a:latin typeface="Calibri Light" panose="020F0302020204030204"/>
              </a:rPr>
              <a:t>of all medical </a:t>
            </a:r>
            <a:r>
              <a:rPr lang="en-GB" dirty="0" smtClean="0">
                <a:solidFill>
                  <a:srgbClr val="000000"/>
                </a:solidFill>
                <a:latin typeface="Calibri Light" panose="020F0302020204030204"/>
              </a:rPr>
              <a:t>devices. The </a:t>
            </a:r>
            <a:r>
              <a:rPr lang="en-GB" dirty="0">
                <a:solidFill>
                  <a:srgbClr val="000000"/>
                </a:solidFill>
                <a:latin typeface="Calibri Light" panose="020F0302020204030204"/>
              </a:rPr>
              <a:t>healthcare organisation is responsible for ensuring their medical devices are maintained appropriately.</a:t>
            </a:r>
          </a:p>
          <a:p>
            <a:pPr lvl="0"/>
            <a:r>
              <a:rPr lang="en-GB" dirty="0">
                <a:solidFill>
                  <a:srgbClr val="000000"/>
                </a:solidFill>
                <a:latin typeface="Calibri Light" panose="020F0302020204030204"/>
              </a:rPr>
              <a:t>This includes:</a:t>
            </a:r>
          </a:p>
          <a:p>
            <a:pPr marL="742950" lvl="1" indent="-285750">
              <a:buFont typeface="Arial" panose="020B0604020202020204" pitchFamily="34" charset="0"/>
              <a:buChar char="•"/>
            </a:pPr>
            <a:r>
              <a:rPr lang="en-GB" dirty="0" smtClean="0">
                <a:solidFill>
                  <a:srgbClr val="000000"/>
                </a:solidFill>
                <a:latin typeface="Calibri Light" panose="020F0302020204030204"/>
              </a:rPr>
              <a:t>How </a:t>
            </a:r>
            <a:r>
              <a:rPr lang="en-GB" dirty="0">
                <a:solidFill>
                  <a:srgbClr val="000000"/>
                </a:solidFill>
                <a:latin typeface="Calibri Light" panose="020F0302020204030204"/>
              </a:rPr>
              <a:t>each device should be maintained and repaired, and by whom</a:t>
            </a:r>
          </a:p>
          <a:p>
            <a:pPr marL="742950" lvl="1" indent="-285750">
              <a:buFont typeface="Arial" panose="020B0604020202020204" pitchFamily="34" charset="0"/>
              <a:buChar char="•"/>
            </a:pPr>
            <a:r>
              <a:rPr lang="en-GB" dirty="0" smtClean="0">
                <a:solidFill>
                  <a:srgbClr val="000000"/>
                </a:solidFill>
                <a:latin typeface="Calibri Light" panose="020F0302020204030204"/>
              </a:rPr>
              <a:t>Arrangements </a:t>
            </a:r>
            <a:r>
              <a:rPr lang="en-GB" dirty="0">
                <a:solidFill>
                  <a:srgbClr val="000000"/>
                </a:solidFill>
                <a:latin typeface="Calibri Light" panose="020F0302020204030204"/>
              </a:rPr>
              <a:t>for maintenance and repair to be included as part of the assessment process</a:t>
            </a:r>
          </a:p>
          <a:p>
            <a:pPr marL="742950" lvl="1" indent="-285750">
              <a:buFont typeface="Arial" panose="020B0604020202020204" pitchFamily="34" charset="0"/>
              <a:buChar char="•"/>
            </a:pPr>
            <a:r>
              <a:rPr lang="en-GB" dirty="0" smtClean="0">
                <a:solidFill>
                  <a:srgbClr val="000000"/>
                </a:solidFill>
                <a:latin typeface="Calibri Light" panose="020F0302020204030204"/>
              </a:rPr>
              <a:t>Arrangements </a:t>
            </a:r>
            <a:r>
              <a:rPr lang="en-GB" dirty="0">
                <a:solidFill>
                  <a:srgbClr val="000000"/>
                </a:solidFill>
                <a:latin typeface="Calibri Light" panose="020F0302020204030204"/>
              </a:rPr>
              <a:t>for the most suitable persons/providers to carry out the work</a:t>
            </a:r>
          </a:p>
          <a:p>
            <a:pPr marL="742950" lvl="1" indent="-285750">
              <a:buFont typeface="Arial" panose="020B0604020202020204" pitchFamily="34" charset="0"/>
              <a:buChar char="•"/>
            </a:pPr>
            <a:r>
              <a:rPr lang="en-GB" dirty="0" smtClean="0">
                <a:solidFill>
                  <a:srgbClr val="000000"/>
                </a:solidFill>
                <a:latin typeface="Calibri Light" panose="020F0302020204030204"/>
              </a:rPr>
              <a:t>Arrangements </a:t>
            </a:r>
            <a:r>
              <a:rPr lang="en-GB" dirty="0">
                <a:solidFill>
                  <a:srgbClr val="000000"/>
                </a:solidFill>
                <a:latin typeface="Calibri Light" panose="020F0302020204030204"/>
              </a:rPr>
              <a:t>to ensure items subject to inspection, maintenance, repair or disposal should be decontaminated beforehand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timescale for planned maintenance</a:t>
            </a: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timescale for repairs to be completed</a:t>
            </a: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frequency and type of planned preventive maintenance should be specified, in line with the manufacturer’s instructions and taking</a:t>
            </a: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14774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904675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Decommissioning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463" y="131873"/>
            <a:ext cx="2475316" cy="1815460"/>
          </a:xfrm>
          <a:prstGeom prst="rect">
            <a:avLst/>
          </a:prstGeom>
          <a:ln>
            <a:solidFill>
              <a:schemeClr val="tx1"/>
            </a:solidFill>
          </a:ln>
        </p:spPr>
      </p:pic>
      <p:sp>
        <p:nvSpPr>
          <p:cNvPr id="5" name="Rechthoek 4"/>
          <p:cNvSpPr/>
          <p:nvPr/>
        </p:nvSpPr>
        <p:spPr>
          <a:xfrm>
            <a:off x="467704" y="2381481"/>
            <a:ext cx="10701868" cy="3447098"/>
          </a:xfrm>
          <a:prstGeom prst="rect">
            <a:avLst/>
          </a:prstGeom>
        </p:spPr>
        <p:txBody>
          <a:bodyPr wrap="square">
            <a:spAutoFit/>
          </a:bodyPr>
          <a:lstStyle/>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It </a:t>
            </a:r>
            <a:r>
              <a:rPr lang="en-GB" dirty="0">
                <a:solidFill>
                  <a:srgbClr val="000000"/>
                </a:solidFill>
                <a:latin typeface="Calibri Light" panose="020F0302020204030204"/>
              </a:rPr>
              <a:t>is advisable to </a:t>
            </a:r>
            <a:r>
              <a:rPr lang="en-GB" b="1" dirty="0">
                <a:solidFill>
                  <a:srgbClr val="7030A0"/>
                </a:solidFill>
                <a:latin typeface="Calibri Light" panose="020F0302020204030204"/>
              </a:rPr>
              <a:t>contact the manufacturer </a:t>
            </a:r>
            <a:r>
              <a:rPr lang="en-GB" dirty="0" smtClean="0">
                <a:solidFill>
                  <a:srgbClr val="000000"/>
                </a:solidFill>
                <a:latin typeface="Calibri Light" panose="020F0302020204030204"/>
              </a:rPr>
              <a:t>for </a:t>
            </a:r>
            <a:r>
              <a:rPr lang="en-GB" dirty="0">
                <a:solidFill>
                  <a:srgbClr val="000000"/>
                </a:solidFill>
                <a:latin typeface="Calibri Light" panose="020F0302020204030204"/>
              </a:rPr>
              <a:t>information on decommissioning. The manufacturer should be able to provide details of any environmental, disposal, recycling or structural requirements. </a:t>
            </a:r>
            <a:endParaRPr lang="en-GB" dirty="0" smtClean="0">
              <a:solidFill>
                <a:srgbClr val="000000"/>
              </a:solidFill>
              <a:latin typeface="Calibri Light" panose="020F0302020204030204"/>
            </a:endParaRP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Decommissioning </a:t>
            </a:r>
            <a:r>
              <a:rPr lang="en-GB" dirty="0">
                <a:solidFill>
                  <a:srgbClr val="000000"/>
                </a:solidFill>
                <a:latin typeface="Calibri Light" panose="020F0302020204030204"/>
              </a:rPr>
              <a:t>should include </a:t>
            </a:r>
            <a:r>
              <a:rPr lang="en-GB" b="1" dirty="0">
                <a:solidFill>
                  <a:srgbClr val="7030A0"/>
                </a:solidFill>
                <a:latin typeface="Calibri Light" panose="020F0302020204030204"/>
              </a:rPr>
              <a:t>decontamination</a:t>
            </a:r>
            <a:r>
              <a:rPr lang="en-GB" dirty="0">
                <a:solidFill>
                  <a:srgbClr val="000000"/>
                </a:solidFill>
                <a:latin typeface="Calibri Light" panose="020F0302020204030204"/>
              </a:rPr>
              <a:t>, making safe and making unusable. This is to ensure that an inappropriate person does not use the device and expose themselves and / or others to hazards</a:t>
            </a:r>
            <a:r>
              <a:rPr lang="en-GB" dirty="0" smtClean="0">
                <a:solidFill>
                  <a:srgbClr val="000000"/>
                </a:solidFill>
                <a:latin typeface="Calibri Light" panose="020F0302020204030204"/>
              </a:rPr>
              <a:t>.</a:t>
            </a: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For </a:t>
            </a:r>
            <a:r>
              <a:rPr lang="en-GB" dirty="0">
                <a:solidFill>
                  <a:srgbClr val="000000"/>
                </a:solidFill>
                <a:latin typeface="Calibri Light" panose="020F0302020204030204"/>
              </a:rPr>
              <a:t>devices that are mobile or housed in general facilities, </a:t>
            </a:r>
            <a:r>
              <a:rPr lang="en-GB" b="1" dirty="0">
                <a:solidFill>
                  <a:srgbClr val="7030A0"/>
                </a:solidFill>
                <a:latin typeface="Calibri Light" panose="020F0302020204030204"/>
              </a:rPr>
              <a:t>safety checks</a:t>
            </a:r>
            <a:r>
              <a:rPr lang="en-GB" dirty="0">
                <a:solidFill>
                  <a:srgbClr val="000000"/>
                </a:solidFill>
                <a:latin typeface="Calibri Light" panose="020F0302020204030204"/>
              </a:rPr>
              <a:t>, such as power disconnection and cooling system disconnection, should be carried out.</a:t>
            </a:r>
          </a:p>
          <a:p>
            <a:pPr marL="285750" lvl="0" indent="-285750">
              <a:spcAft>
                <a:spcPts val="600"/>
              </a:spcAft>
              <a:buFont typeface="Arial" panose="020B0604020202020204" pitchFamily="34" charset="0"/>
              <a:buChar char="•"/>
            </a:pPr>
            <a:r>
              <a:rPr lang="en-GB" dirty="0">
                <a:solidFill>
                  <a:srgbClr val="000000"/>
                </a:solidFill>
                <a:latin typeface="Calibri Light" panose="020F0302020204030204"/>
              </a:rPr>
              <a:t>Decommissioning larger installations often involves removal from a purpose-built room or surroundings. Decommissioning of device incorporating radioactive sources must be carried out in accordance with the Ionising Radiations </a:t>
            </a:r>
            <a:r>
              <a:rPr lang="en-GB" dirty="0" smtClean="0">
                <a:solidFill>
                  <a:srgbClr val="000000"/>
                </a:solidFill>
                <a:latin typeface="Calibri Light" panose="020F0302020204030204"/>
              </a:rPr>
              <a:t>Regulations.</a:t>
            </a:r>
            <a:endParaRPr lang="en-GB" dirty="0">
              <a:solidFill>
                <a:srgbClr val="000000"/>
              </a:solidFill>
              <a:latin typeface="Calibri Light" panose="020F0302020204030204"/>
            </a:endParaRPr>
          </a:p>
          <a:p>
            <a:pPr marL="285750" lvl="0" indent="-285750">
              <a:spcAft>
                <a:spcPts val="600"/>
              </a:spcAft>
              <a:buFont typeface="Arial" panose="020B0604020202020204" pitchFamily="34" charset="0"/>
              <a:buChar char="•"/>
            </a:pPr>
            <a:r>
              <a:rPr lang="en-GB" dirty="0" smtClean="0">
                <a:solidFill>
                  <a:srgbClr val="000000"/>
                </a:solidFill>
                <a:latin typeface="Calibri Light" panose="020F0302020204030204"/>
              </a:rPr>
              <a:t>If </a:t>
            </a:r>
            <a:r>
              <a:rPr lang="en-GB" dirty="0">
                <a:solidFill>
                  <a:srgbClr val="000000"/>
                </a:solidFill>
                <a:latin typeface="Calibri Light" panose="020F0302020204030204"/>
              </a:rPr>
              <a:t>a device stores </a:t>
            </a:r>
            <a:r>
              <a:rPr lang="en-GB" b="1" dirty="0">
                <a:solidFill>
                  <a:srgbClr val="7030A0"/>
                </a:solidFill>
                <a:latin typeface="Calibri Light" panose="020F0302020204030204"/>
              </a:rPr>
              <a:t>patient identifiable data</a:t>
            </a:r>
            <a:r>
              <a:rPr lang="en-GB" dirty="0">
                <a:solidFill>
                  <a:srgbClr val="000000"/>
                </a:solidFill>
                <a:latin typeface="Calibri Light" panose="020F0302020204030204"/>
              </a:rPr>
              <a:t>, this should be certified as securely erased </a:t>
            </a:r>
            <a:r>
              <a:rPr lang="en-GB" dirty="0" smtClean="0">
                <a:solidFill>
                  <a:srgbClr val="000000"/>
                </a:solidFill>
                <a:latin typeface="Calibri Light" panose="020F0302020204030204"/>
              </a:rPr>
              <a:t>before </a:t>
            </a:r>
            <a:r>
              <a:rPr lang="en-GB" dirty="0">
                <a:solidFill>
                  <a:srgbClr val="000000"/>
                </a:solidFill>
                <a:latin typeface="Calibri Light" panose="020F0302020204030204"/>
              </a:rPr>
              <a:t>disposal. Data on any device should be forensically unrecoverable, i.e. patient data must be over-written.</a:t>
            </a:r>
          </a:p>
        </p:txBody>
      </p:sp>
      <p:sp>
        <p:nvSpPr>
          <p:cNvPr id="4" name="Rechthoek 3"/>
          <p:cNvSpPr/>
          <p:nvPr/>
        </p:nvSpPr>
        <p:spPr>
          <a:xfrm>
            <a:off x="363987" y="1481408"/>
            <a:ext cx="8303763" cy="646331"/>
          </a:xfrm>
          <a:prstGeom prst="rect">
            <a:avLst/>
          </a:prstGeom>
        </p:spPr>
        <p:txBody>
          <a:bodyPr wrap="square">
            <a:spAutoFit/>
          </a:bodyPr>
          <a:lstStyle/>
          <a:p>
            <a:pPr lvl="0"/>
            <a:r>
              <a:rPr lang="en-GB" dirty="0">
                <a:solidFill>
                  <a:srgbClr val="000000"/>
                </a:solidFill>
                <a:latin typeface="Calibri Light" panose="020F0302020204030204"/>
              </a:rPr>
              <a:t>Decommissioning aims to make devices safe and unusable, while minimising damage to the environment. Any device deemed unfit for use should be decommissioned.</a:t>
            </a:r>
          </a:p>
        </p:txBody>
      </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92592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 Guidance available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a:stretch>
            <a:fillRect/>
          </a:stretch>
        </p:blipFill>
        <p:spPr>
          <a:xfrm>
            <a:off x="9738515" y="319020"/>
            <a:ext cx="2362588" cy="795405"/>
          </a:xfrm>
          <a:prstGeom prst="rect">
            <a:avLst/>
          </a:prstGeom>
        </p:spPr>
      </p:pic>
      <p:sp>
        <p:nvSpPr>
          <p:cNvPr id="8" name="Rechthoek 7"/>
          <p:cNvSpPr/>
          <p:nvPr/>
        </p:nvSpPr>
        <p:spPr>
          <a:xfrm>
            <a:off x="585256" y="2095278"/>
            <a:ext cx="5554134" cy="2862322"/>
          </a:xfrm>
          <a:prstGeom prst="rect">
            <a:avLst/>
          </a:prstGeom>
        </p:spPr>
        <p:txBody>
          <a:bodyPr wrap="square">
            <a:spAutoFit/>
          </a:bodyPr>
          <a:lstStyle/>
          <a:p>
            <a:pPr marL="285750" indent="-285750">
              <a:buFont typeface="Arial" panose="020B0604020202020204" pitchFamily="34" charset="0"/>
              <a:buChar char="•"/>
            </a:pPr>
            <a:r>
              <a:rPr lang="en-GB" dirty="0" smtClean="0">
                <a:latin typeface="+mj-lt"/>
              </a:rPr>
              <a:t>Monitoring </a:t>
            </a:r>
            <a:r>
              <a:rPr lang="en-GB" dirty="0">
                <a:latin typeface="+mj-lt"/>
              </a:rPr>
              <a:t>/audit</a:t>
            </a:r>
          </a:p>
          <a:p>
            <a:pPr marL="285750" indent="-285750">
              <a:buFont typeface="Arial" panose="020B0604020202020204" pitchFamily="34" charset="0"/>
              <a:buChar char="•"/>
            </a:pPr>
            <a:r>
              <a:rPr lang="en-GB" dirty="0" smtClean="0">
                <a:latin typeface="+mj-lt"/>
              </a:rPr>
              <a:t>Records</a:t>
            </a:r>
            <a:endParaRPr lang="en-GB" dirty="0">
              <a:latin typeface="+mj-lt"/>
            </a:endParaRPr>
          </a:p>
          <a:p>
            <a:pPr marL="285750" indent="-285750">
              <a:buFont typeface="Arial" panose="020B0604020202020204" pitchFamily="34" charset="0"/>
              <a:buChar char="•"/>
            </a:pPr>
            <a:r>
              <a:rPr lang="en-GB" dirty="0" smtClean="0">
                <a:latin typeface="+mj-lt"/>
              </a:rPr>
              <a:t>Reporting </a:t>
            </a:r>
            <a:r>
              <a:rPr lang="en-GB" dirty="0">
                <a:latin typeface="+mj-lt"/>
              </a:rPr>
              <a:t>adverse incidents</a:t>
            </a:r>
          </a:p>
          <a:p>
            <a:pPr marL="285750" indent="-285750">
              <a:buFont typeface="Arial" panose="020B0604020202020204" pitchFamily="34" charset="0"/>
              <a:buChar char="•"/>
            </a:pPr>
            <a:r>
              <a:rPr lang="en-GB" dirty="0" smtClean="0">
                <a:latin typeface="+mj-lt"/>
              </a:rPr>
              <a:t>Actions </a:t>
            </a:r>
            <a:r>
              <a:rPr lang="en-GB" dirty="0">
                <a:latin typeface="+mj-lt"/>
              </a:rPr>
              <a:t>required on the MHRA Medical Device Alerts</a:t>
            </a:r>
          </a:p>
          <a:p>
            <a:pPr marL="285750" indent="-285750">
              <a:buFont typeface="Arial" panose="020B0604020202020204" pitchFamily="34" charset="0"/>
              <a:buChar char="•"/>
            </a:pPr>
            <a:r>
              <a:rPr lang="en-GB" dirty="0" smtClean="0">
                <a:latin typeface="+mj-lt"/>
              </a:rPr>
              <a:t>Acquiring </a:t>
            </a:r>
            <a:r>
              <a:rPr lang="en-GB" dirty="0">
                <a:latin typeface="+mj-lt"/>
              </a:rPr>
              <a:t>the most appropriate device and rationalisation</a:t>
            </a:r>
          </a:p>
          <a:p>
            <a:pPr marL="285750" indent="-285750">
              <a:buFont typeface="Arial" panose="020B0604020202020204" pitchFamily="34" charset="0"/>
              <a:buChar char="•"/>
            </a:pPr>
            <a:r>
              <a:rPr lang="en-GB" dirty="0" smtClean="0">
                <a:latin typeface="+mj-lt"/>
              </a:rPr>
              <a:t>Equipment </a:t>
            </a:r>
            <a:r>
              <a:rPr lang="en-GB" dirty="0">
                <a:latin typeface="+mj-lt"/>
              </a:rPr>
              <a:t>life cycle</a:t>
            </a:r>
          </a:p>
          <a:p>
            <a:pPr marL="285750" indent="-285750">
              <a:buFont typeface="Arial" panose="020B0604020202020204" pitchFamily="34" charset="0"/>
              <a:buChar char="•"/>
            </a:pPr>
            <a:r>
              <a:rPr lang="en-GB" dirty="0" smtClean="0">
                <a:latin typeface="+mj-lt"/>
              </a:rPr>
              <a:t>Technical </a:t>
            </a:r>
            <a:r>
              <a:rPr lang="en-GB" dirty="0">
                <a:latin typeface="+mj-lt"/>
              </a:rPr>
              <a:t>specification</a:t>
            </a:r>
          </a:p>
          <a:p>
            <a:pPr marL="285750" indent="-285750">
              <a:buFont typeface="Arial" panose="020B0604020202020204" pitchFamily="34" charset="0"/>
              <a:buChar char="•"/>
            </a:pPr>
            <a:r>
              <a:rPr lang="en-GB" dirty="0" smtClean="0">
                <a:latin typeface="+mj-lt"/>
              </a:rPr>
              <a:t>Acceptance </a:t>
            </a:r>
            <a:r>
              <a:rPr lang="en-GB" dirty="0">
                <a:latin typeface="+mj-lt"/>
              </a:rPr>
              <a:t>procedures for newly delivered devices</a:t>
            </a:r>
          </a:p>
          <a:p>
            <a:pPr marL="285750" indent="-285750">
              <a:buFont typeface="Arial" panose="020B0604020202020204" pitchFamily="34" charset="0"/>
              <a:buChar char="•"/>
            </a:pPr>
            <a:r>
              <a:rPr lang="en-GB" dirty="0" smtClean="0">
                <a:latin typeface="+mj-lt"/>
              </a:rPr>
              <a:t>Maintenance </a:t>
            </a:r>
            <a:r>
              <a:rPr lang="en-GB" dirty="0">
                <a:latin typeface="+mj-lt"/>
              </a:rPr>
              <a:t>and </a:t>
            </a:r>
            <a:r>
              <a:rPr lang="en-GB" dirty="0" smtClean="0">
                <a:latin typeface="+mj-lt"/>
              </a:rPr>
              <a:t>repair</a:t>
            </a:r>
            <a:endParaRPr lang="en-GB" dirty="0">
              <a:latin typeface="+mj-lt"/>
            </a:endParaRPr>
          </a:p>
        </p:txBody>
      </p:sp>
      <p:sp>
        <p:nvSpPr>
          <p:cNvPr id="10" name="Rechthoek 9"/>
          <p:cNvSpPr/>
          <p:nvPr/>
        </p:nvSpPr>
        <p:spPr>
          <a:xfrm>
            <a:off x="7179733" y="3065668"/>
            <a:ext cx="4622799" cy="3139321"/>
          </a:xfrm>
          <a:prstGeom prst="rect">
            <a:avLst/>
          </a:prstGeom>
        </p:spPr>
        <p:txBody>
          <a:bodyPr wrap="square">
            <a:spAutoFit/>
          </a:bodyPr>
          <a:lstStyle/>
          <a:p>
            <a:pPr marL="285750" lvl="0" indent="-285750">
              <a:buFont typeface="Arial" panose="020B0604020202020204" pitchFamily="34" charset="0"/>
              <a:buChar char="•"/>
            </a:pPr>
            <a:r>
              <a:rPr lang="en-GB" dirty="0">
                <a:solidFill>
                  <a:srgbClr val="000000"/>
                </a:solidFill>
                <a:latin typeface="Calibri Light" panose="020F0302020204030204"/>
              </a:rPr>
              <a:t>Training</a:t>
            </a:r>
          </a:p>
          <a:p>
            <a:pPr marL="285750" lvl="0" indent="-285750">
              <a:buFont typeface="Arial" panose="020B0604020202020204" pitchFamily="34" charset="0"/>
              <a:buChar char="•"/>
            </a:pPr>
            <a:r>
              <a:rPr lang="en-GB" dirty="0">
                <a:solidFill>
                  <a:srgbClr val="000000"/>
                </a:solidFill>
                <a:latin typeface="Calibri Light" panose="020F0302020204030204"/>
              </a:rPr>
              <a:t>Equipment inventory</a:t>
            </a:r>
          </a:p>
          <a:p>
            <a:pPr marL="285750" lvl="0" indent="-285750">
              <a:buFont typeface="Arial" panose="020B0604020202020204" pitchFamily="34" charset="0"/>
              <a:buChar char="•"/>
            </a:pPr>
            <a:r>
              <a:rPr lang="en-GB" dirty="0">
                <a:solidFill>
                  <a:srgbClr val="000000"/>
                </a:solidFill>
                <a:latin typeface="Calibri Light" panose="020F0302020204030204"/>
              </a:rPr>
              <a:t>Adequacy of manufactures instruction</a:t>
            </a:r>
          </a:p>
          <a:p>
            <a:pPr marL="285750" lvl="0" indent="-285750">
              <a:buFont typeface="Arial" panose="020B0604020202020204" pitchFamily="34" charset="0"/>
              <a:buChar char="•"/>
            </a:pPr>
            <a:r>
              <a:rPr lang="en-GB" dirty="0">
                <a:solidFill>
                  <a:srgbClr val="000000"/>
                </a:solidFill>
                <a:latin typeface="Calibri Light" panose="020F0302020204030204"/>
              </a:rPr>
              <a:t>Prescribing the best device</a:t>
            </a:r>
          </a:p>
          <a:p>
            <a:pPr marL="285750" lvl="0" indent="-285750">
              <a:buFont typeface="Arial" panose="020B0604020202020204" pitchFamily="34" charset="0"/>
              <a:buChar char="•"/>
            </a:pPr>
            <a:r>
              <a:rPr lang="en-GB" dirty="0">
                <a:solidFill>
                  <a:srgbClr val="000000"/>
                </a:solidFill>
                <a:latin typeface="Calibri Light" panose="020F0302020204030204"/>
              </a:rPr>
              <a:t>Decontamination</a:t>
            </a:r>
          </a:p>
          <a:p>
            <a:pPr marL="285750" lvl="0" indent="-285750">
              <a:buFont typeface="Arial" panose="020B0604020202020204" pitchFamily="34" charset="0"/>
              <a:buChar char="•"/>
            </a:pPr>
            <a:r>
              <a:rPr lang="en-GB" dirty="0">
                <a:solidFill>
                  <a:srgbClr val="000000"/>
                </a:solidFill>
                <a:latin typeface="Calibri Light" panose="020F0302020204030204"/>
              </a:rPr>
              <a:t>Risk management</a:t>
            </a:r>
          </a:p>
          <a:p>
            <a:pPr marL="285750" lvl="0" indent="-285750">
              <a:buFont typeface="Arial" panose="020B0604020202020204" pitchFamily="34" charset="0"/>
              <a:buChar char="•"/>
            </a:pPr>
            <a:r>
              <a:rPr lang="en-GB" dirty="0">
                <a:solidFill>
                  <a:srgbClr val="000000"/>
                </a:solidFill>
                <a:latin typeface="Calibri Light" panose="020F0302020204030204"/>
              </a:rPr>
              <a:t>Transfer of ownership</a:t>
            </a:r>
          </a:p>
          <a:p>
            <a:pPr marL="285750" lvl="0" indent="-285750">
              <a:buFont typeface="Arial" panose="020B0604020202020204" pitchFamily="34" charset="0"/>
              <a:buChar char="•"/>
            </a:pPr>
            <a:r>
              <a:rPr lang="en-GB" dirty="0">
                <a:solidFill>
                  <a:srgbClr val="000000"/>
                </a:solidFill>
                <a:latin typeface="Calibri Light" panose="020F0302020204030204"/>
              </a:rPr>
              <a:t>Regulatory compliances and related issues</a:t>
            </a:r>
          </a:p>
          <a:p>
            <a:pPr marL="285750" lvl="0" indent="-285750">
              <a:buFont typeface="Arial" panose="020B0604020202020204" pitchFamily="34" charset="0"/>
              <a:buChar char="•"/>
            </a:pPr>
            <a:r>
              <a:rPr lang="en-GB" dirty="0">
                <a:solidFill>
                  <a:srgbClr val="000000"/>
                </a:solidFill>
                <a:latin typeface="Calibri Light" panose="020F0302020204030204"/>
              </a:rPr>
              <a:t>Legal liabilities</a:t>
            </a:r>
          </a:p>
          <a:p>
            <a:pPr marL="285750" lvl="0" indent="-285750">
              <a:buFont typeface="Arial" panose="020B0604020202020204" pitchFamily="34" charset="0"/>
              <a:buChar char="•"/>
            </a:pPr>
            <a:r>
              <a:rPr lang="en-GB" dirty="0">
                <a:solidFill>
                  <a:srgbClr val="000000"/>
                </a:solidFill>
                <a:latin typeface="Calibri Light" panose="020F0302020204030204"/>
              </a:rPr>
              <a:t>Decommissioning</a:t>
            </a:r>
          </a:p>
          <a:p>
            <a:pPr marL="285750" lvl="0" indent="-285750">
              <a:buFont typeface="Arial" panose="020B0604020202020204" pitchFamily="34" charset="0"/>
              <a:buChar char="•"/>
            </a:pPr>
            <a:r>
              <a:rPr lang="en-GB" dirty="0" smtClean="0">
                <a:solidFill>
                  <a:srgbClr val="000000"/>
                </a:solidFill>
                <a:latin typeface="Calibri Light" panose="020F0302020204030204"/>
              </a:rPr>
              <a:t>Disposal</a:t>
            </a:r>
            <a:endParaRPr lang="en-GB" dirty="0">
              <a:solidFill>
                <a:srgbClr val="000000"/>
              </a:solidFill>
              <a:latin typeface="Calibri Light" panose="020F0302020204030204"/>
            </a:endParaRPr>
          </a:p>
        </p:txBody>
      </p:sp>
      <p:sp>
        <p:nvSpPr>
          <p:cNvPr id="4" name="Rechthoek 3"/>
          <p:cNvSpPr/>
          <p:nvPr/>
        </p:nvSpPr>
        <p:spPr>
          <a:xfrm>
            <a:off x="434972" y="1516910"/>
            <a:ext cx="2246705" cy="369332"/>
          </a:xfrm>
          <a:prstGeom prst="rect">
            <a:avLst/>
          </a:prstGeom>
        </p:spPr>
        <p:txBody>
          <a:bodyPr wrap="none">
            <a:spAutoFit/>
          </a:bodyPr>
          <a:lstStyle/>
          <a:p>
            <a:r>
              <a:rPr lang="en-GB" b="1" dirty="0">
                <a:solidFill>
                  <a:srgbClr val="7030A0"/>
                </a:solidFill>
                <a:latin typeface="+mj-lt"/>
              </a:rPr>
              <a:t>on the following topics</a:t>
            </a: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36544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Who is ISO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412130" y="1447123"/>
            <a:ext cx="6047396" cy="1754326"/>
          </a:xfrm>
          <a:prstGeom prst="rect">
            <a:avLst/>
          </a:prstGeom>
        </p:spPr>
        <p:txBody>
          <a:bodyPr wrap="square">
            <a:spAutoFit/>
          </a:bodyPr>
          <a:lstStyle/>
          <a:p>
            <a:r>
              <a:rPr lang="en-GB" dirty="0" smtClean="0">
                <a:latin typeface="+mj-lt"/>
              </a:rPr>
              <a:t>ISO </a:t>
            </a:r>
            <a:r>
              <a:rPr lang="en-GB" dirty="0">
                <a:latin typeface="+mj-lt"/>
              </a:rPr>
              <a:t>is an independent, </a:t>
            </a:r>
            <a:r>
              <a:rPr lang="en-GB" b="1" dirty="0">
                <a:solidFill>
                  <a:srgbClr val="7030A0"/>
                </a:solidFill>
                <a:latin typeface="+mj-lt"/>
              </a:rPr>
              <a:t>non-governmental</a:t>
            </a:r>
            <a:r>
              <a:rPr lang="en-GB" dirty="0">
                <a:latin typeface="+mj-lt"/>
              </a:rPr>
              <a:t> international organization with a membership of </a:t>
            </a:r>
            <a:r>
              <a:rPr lang="en-GB" b="1" dirty="0">
                <a:solidFill>
                  <a:srgbClr val="7030A0"/>
                </a:solidFill>
                <a:latin typeface="+mj-lt"/>
              </a:rPr>
              <a:t>161 national standards bodies</a:t>
            </a:r>
            <a:r>
              <a:rPr lang="en-GB" dirty="0">
                <a:latin typeface="+mj-lt"/>
              </a:rPr>
              <a:t>. Through its members, it brings together experts to share knowledge and develop </a:t>
            </a:r>
            <a:r>
              <a:rPr lang="en-GB" b="1" dirty="0">
                <a:solidFill>
                  <a:srgbClr val="7030A0"/>
                </a:solidFill>
                <a:latin typeface="+mj-lt"/>
              </a:rPr>
              <a:t>voluntary</a:t>
            </a:r>
            <a:r>
              <a:rPr lang="en-GB" dirty="0">
                <a:latin typeface="+mj-lt"/>
              </a:rPr>
              <a:t>, consensus-based, market relevant International Standards that support innovation and provide solutions to global challenges</a:t>
            </a:r>
            <a:r>
              <a:rPr lang="en-GB" dirty="0" smtClean="0">
                <a:latin typeface="+mj-lt"/>
              </a:rPr>
              <a:t>.</a:t>
            </a:r>
            <a:endParaRPr lang="en-GB" dirty="0">
              <a:latin typeface="+mj-lt"/>
            </a:endParaRPr>
          </a:p>
        </p:txBody>
      </p:sp>
      <p:pic>
        <p:nvPicPr>
          <p:cNvPr id="2" name="Afbeelding 1"/>
          <p:cNvPicPr>
            <a:picLocks noChangeAspect="1"/>
          </p:cNvPicPr>
          <p:nvPr/>
        </p:nvPicPr>
        <p:blipFill>
          <a:blip r:embed="rId2"/>
          <a:stretch>
            <a:fillRect/>
          </a:stretch>
        </p:blipFill>
        <p:spPr>
          <a:xfrm>
            <a:off x="467704" y="4936275"/>
            <a:ext cx="1180574" cy="1180574"/>
          </a:xfrm>
          <a:prstGeom prst="rect">
            <a:avLst/>
          </a:prstGeom>
        </p:spPr>
      </p:pic>
      <p:sp>
        <p:nvSpPr>
          <p:cNvPr id="5" name="Rechthoek 4"/>
          <p:cNvSpPr/>
          <p:nvPr/>
        </p:nvSpPr>
        <p:spPr>
          <a:xfrm>
            <a:off x="412130" y="3394794"/>
            <a:ext cx="6047396" cy="1200329"/>
          </a:xfrm>
          <a:prstGeom prst="rect">
            <a:avLst/>
          </a:prstGeom>
        </p:spPr>
        <p:txBody>
          <a:bodyPr wrap="square">
            <a:spAutoFit/>
          </a:bodyPr>
          <a:lstStyle/>
          <a:p>
            <a:pPr lvl="0"/>
            <a:r>
              <a:rPr lang="en-GB" dirty="0" smtClean="0">
                <a:solidFill>
                  <a:srgbClr val="000000"/>
                </a:solidFill>
                <a:latin typeface="Calibri Light" panose="020F0302020204030204"/>
              </a:rPr>
              <a:t>ISO </a:t>
            </a:r>
            <a:r>
              <a:rPr lang="en-GB" dirty="0">
                <a:solidFill>
                  <a:srgbClr val="000000"/>
                </a:solidFill>
                <a:latin typeface="Calibri Light" panose="020F0302020204030204"/>
              </a:rPr>
              <a:t>has published more than 19000 International Standards and related documents, covering almost every industry, from technology, to food safety, to agriculture and healthcare. ISO International Standards impact everyone, everywhere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7" name="Afbeelding 6"/>
          <p:cNvPicPr>
            <a:picLocks noChangeAspect="1"/>
          </p:cNvPicPr>
          <p:nvPr/>
        </p:nvPicPr>
        <p:blipFill>
          <a:blip r:embed="rId3"/>
          <a:stretch>
            <a:fillRect/>
          </a:stretch>
        </p:blipFill>
        <p:spPr>
          <a:xfrm>
            <a:off x="6324600" y="97218"/>
            <a:ext cx="5830146" cy="6207807"/>
          </a:xfrm>
          <a:prstGeom prst="rect">
            <a:avLst/>
          </a:prstGeom>
        </p:spPr>
      </p:pic>
      <p:sp>
        <p:nvSpPr>
          <p:cNvPr id="4" name="Rechthoek 3"/>
          <p:cNvSpPr/>
          <p:nvPr/>
        </p:nvSpPr>
        <p:spPr>
          <a:xfrm>
            <a:off x="1972649" y="5741391"/>
            <a:ext cx="4377352" cy="369332"/>
          </a:xfrm>
          <a:prstGeom prst="rect">
            <a:avLst/>
          </a:prstGeom>
          <a:solidFill>
            <a:schemeClr val="bg2"/>
          </a:solidFill>
          <a:ln>
            <a:solidFill>
              <a:srgbClr val="7030A0"/>
            </a:solidFill>
          </a:ln>
        </p:spPr>
        <p:txBody>
          <a:bodyPr wrap="none">
            <a:spAutoFit/>
          </a:bodyPr>
          <a:lstStyle/>
          <a:p>
            <a:r>
              <a:rPr lang="en-GB" dirty="0" smtClean="0">
                <a:latin typeface="+mj-lt"/>
              </a:rPr>
              <a:t>more on  http</a:t>
            </a:r>
            <a:r>
              <a:rPr lang="en-GB" dirty="0">
                <a:latin typeface="+mj-lt"/>
              </a:rPr>
              <a:t>://www.iso.org/iso/home.html</a:t>
            </a:r>
          </a:p>
        </p:txBody>
      </p:sp>
      <p:sp>
        <p:nvSpPr>
          <p:cNvPr id="12" name="Tekstvak 11"/>
          <p:cNvSpPr txBox="1"/>
          <p:nvPr/>
        </p:nvSpPr>
        <p:spPr>
          <a:xfrm>
            <a:off x="187504" y="66104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6851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81101"/>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ISO 9001:2015, the Quality Management standard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476249" y="3865234"/>
            <a:ext cx="6686551" cy="923330"/>
          </a:xfrm>
          <a:prstGeom prst="rect">
            <a:avLst/>
          </a:prstGeom>
        </p:spPr>
        <p:txBody>
          <a:bodyPr wrap="square">
            <a:spAutoFit/>
          </a:bodyPr>
          <a:lstStyle/>
          <a:p>
            <a:pPr lvl="0" fontAlgn="base"/>
            <a:r>
              <a:rPr lang="en-GB" dirty="0">
                <a:solidFill>
                  <a:srgbClr val="404040"/>
                </a:solidFill>
                <a:latin typeface="+mj-lt"/>
                <a:ea typeface="Dotum" panose="020B0600000101010101" pitchFamily="34" charset="-127"/>
              </a:rPr>
              <a:t>All requirements of this International Standard are </a:t>
            </a:r>
            <a:r>
              <a:rPr lang="en-GB" b="1" dirty="0">
                <a:solidFill>
                  <a:srgbClr val="7030A0"/>
                </a:solidFill>
                <a:latin typeface="+mj-lt"/>
                <a:ea typeface="Dotum" panose="020B0600000101010101" pitchFamily="34" charset="-127"/>
              </a:rPr>
              <a:t>generic</a:t>
            </a:r>
            <a:r>
              <a:rPr lang="en-GB" dirty="0">
                <a:solidFill>
                  <a:srgbClr val="404040"/>
                </a:solidFill>
                <a:latin typeface="+mj-lt"/>
                <a:ea typeface="Dotum" panose="020B0600000101010101" pitchFamily="34" charset="-127"/>
              </a:rPr>
              <a:t> and are </a:t>
            </a:r>
            <a:r>
              <a:rPr lang="en-GB" dirty="0" smtClean="0">
                <a:solidFill>
                  <a:srgbClr val="404040"/>
                </a:solidFill>
                <a:latin typeface="+mj-lt"/>
                <a:ea typeface="Dotum" panose="020B0600000101010101" pitchFamily="34" charset="-127"/>
              </a:rPr>
              <a:t>applicable </a:t>
            </a:r>
            <a:r>
              <a:rPr lang="en-GB" dirty="0">
                <a:solidFill>
                  <a:srgbClr val="404040"/>
                </a:solidFill>
                <a:latin typeface="+mj-lt"/>
                <a:ea typeface="Dotum" panose="020B0600000101010101" pitchFamily="34" charset="-127"/>
              </a:rPr>
              <a:t>to </a:t>
            </a:r>
            <a:r>
              <a:rPr lang="en-GB" b="1" dirty="0">
                <a:solidFill>
                  <a:srgbClr val="7030A0"/>
                </a:solidFill>
                <a:latin typeface="+mj-lt"/>
                <a:ea typeface="Dotum" panose="020B0600000101010101" pitchFamily="34" charset="-127"/>
              </a:rPr>
              <a:t>all organizations</a:t>
            </a:r>
            <a:r>
              <a:rPr lang="en-GB" dirty="0">
                <a:solidFill>
                  <a:srgbClr val="404040"/>
                </a:solidFill>
                <a:latin typeface="+mj-lt"/>
                <a:ea typeface="Dotum" panose="020B0600000101010101" pitchFamily="34" charset="-127"/>
              </a:rPr>
              <a:t>, regardless of type, size and product provided. </a:t>
            </a:r>
            <a:endParaRPr lang="en-GB" dirty="0" smtClean="0">
              <a:solidFill>
                <a:srgbClr val="404040"/>
              </a:solidFill>
              <a:latin typeface="+mj-lt"/>
              <a:ea typeface="Dotum" panose="020B0600000101010101" pitchFamily="34" charset="-127"/>
            </a:endParaRPr>
          </a:p>
        </p:txBody>
      </p:sp>
      <p:pic>
        <p:nvPicPr>
          <p:cNvPr id="3" name="Afbeelding 2"/>
          <p:cNvPicPr>
            <a:picLocks noChangeAspect="1"/>
          </p:cNvPicPr>
          <p:nvPr/>
        </p:nvPicPr>
        <p:blipFill>
          <a:blip r:embed="rId2"/>
          <a:stretch>
            <a:fillRect/>
          </a:stretch>
        </p:blipFill>
        <p:spPr>
          <a:xfrm>
            <a:off x="8875041" y="2702737"/>
            <a:ext cx="2739637" cy="2723183"/>
          </a:xfrm>
          <a:prstGeom prst="rect">
            <a:avLst/>
          </a:prstGeom>
        </p:spPr>
      </p:pic>
      <p:sp>
        <p:nvSpPr>
          <p:cNvPr id="8" name="Rechthoek 7"/>
          <p:cNvSpPr/>
          <p:nvPr/>
        </p:nvSpPr>
        <p:spPr>
          <a:xfrm>
            <a:off x="476249" y="5172727"/>
            <a:ext cx="11156951" cy="923330"/>
          </a:xfrm>
          <a:prstGeom prst="rect">
            <a:avLst/>
          </a:prstGeom>
        </p:spPr>
        <p:txBody>
          <a:bodyPr wrap="square">
            <a:spAutoFit/>
          </a:bodyPr>
          <a:lstStyle/>
          <a:p>
            <a:r>
              <a:rPr lang="en-GB" dirty="0" smtClean="0">
                <a:solidFill>
                  <a:srgbClr val="000000"/>
                </a:solidFill>
                <a:latin typeface="+mj-lt"/>
              </a:rPr>
              <a:t>An organization can be </a:t>
            </a:r>
            <a:r>
              <a:rPr lang="en-GB" b="1" dirty="0" smtClean="0">
                <a:solidFill>
                  <a:srgbClr val="7030A0"/>
                </a:solidFill>
                <a:latin typeface="+mj-lt"/>
              </a:rPr>
              <a:t>‘ISO </a:t>
            </a:r>
            <a:r>
              <a:rPr lang="en-GB" b="1" dirty="0">
                <a:solidFill>
                  <a:srgbClr val="7030A0"/>
                </a:solidFill>
                <a:latin typeface="+mj-lt"/>
              </a:rPr>
              <a:t>9001:2015 </a:t>
            </a:r>
            <a:r>
              <a:rPr lang="en-GB" b="1" dirty="0" smtClean="0">
                <a:solidFill>
                  <a:srgbClr val="7030A0"/>
                </a:solidFill>
                <a:latin typeface="+mj-lt"/>
              </a:rPr>
              <a:t>certified’.</a:t>
            </a:r>
          </a:p>
          <a:p>
            <a:r>
              <a:rPr lang="en-GB" dirty="0" smtClean="0">
                <a:solidFill>
                  <a:srgbClr val="000000"/>
                </a:solidFill>
                <a:latin typeface="+mj-lt"/>
              </a:rPr>
              <a:t>This gives customers confidence that this is a ‘well-managed’ </a:t>
            </a:r>
            <a:r>
              <a:rPr lang="en-GB" dirty="0">
                <a:solidFill>
                  <a:srgbClr val="000000"/>
                </a:solidFill>
                <a:latin typeface="+mj-lt"/>
              </a:rPr>
              <a:t>company. In fact, there are over </a:t>
            </a:r>
            <a:r>
              <a:rPr lang="en-GB" b="1" dirty="0">
                <a:solidFill>
                  <a:srgbClr val="7030A0"/>
                </a:solidFill>
                <a:latin typeface="+mj-lt"/>
              </a:rPr>
              <a:t>one million companies and organizations </a:t>
            </a:r>
            <a:r>
              <a:rPr lang="en-GB" dirty="0">
                <a:solidFill>
                  <a:srgbClr val="000000"/>
                </a:solidFill>
                <a:latin typeface="+mj-lt"/>
              </a:rPr>
              <a:t>in over 170 countries certified to ISO 9001.</a:t>
            </a:r>
            <a:endParaRPr lang="en-GB" dirty="0">
              <a:latin typeface="+mj-lt"/>
            </a:endParaRPr>
          </a:p>
        </p:txBody>
      </p:sp>
      <p:sp>
        <p:nvSpPr>
          <p:cNvPr id="12" name="Rechthoek 11"/>
          <p:cNvSpPr/>
          <p:nvPr/>
        </p:nvSpPr>
        <p:spPr>
          <a:xfrm>
            <a:off x="416904" y="1372802"/>
            <a:ext cx="8458137" cy="2108269"/>
          </a:xfrm>
          <a:prstGeom prst="rect">
            <a:avLst/>
          </a:prstGeom>
        </p:spPr>
        <p:txBody>
          <a:bodyPr wrap="square">
            <a:spAutoFit/>
          </a:bodyPr>
          <a:lstStyle/>
          <a:p>
            <a:pPr lvl="0"/>
            <a:r>
              <a:rPr lang="en-GB" dirty="0" smtClean="0">
                <a:solidFill>
                  <a:srgbClr val="000000"/>
                </a:solidFill>
                <a:latin typeface="+mj-lt"/>
              </a:rPr>
              <a:t>The ISO 9001 </a:t>
            </a:r>
            <a:r>
              <a:rPr lang="en-GB" dirty="0">
                <a:solidFill>
                  <a:srgbClr val="000000"/>
                </a:solidFill>
                <a:latin typeface="+mj-lt"/>
              </a:rPr>
              <a:t>standard is based on a number of </a:t>
            </a:r>
            <a:r>
              <a:rPr lang="en-GB" b="1" dirty="0">
                <a:solidFill>
                  <a:srgbClr val="7030A0"/>
                </a:solidFill>
                <a:latin typeface="+mj-lt"/>
              </a:rPr>
              <a:t>quality management principles </a:t>
            </a:r>
            <a:r>
              <a:rPr lang="en-GB" dirty="0" smtClean="0">
                <a:solidFill>
                  <a:srgbClr val="000000"/>
                </a:solidFill>
                <a:latin typeface="+mj-lt"/>
              </a:rPr>
              <a:t>including: </a:t>
            </a:r>
          </a:p>
          <a:p>
            <a:pPr marL="1200150" lvl="2" indent="-285750">
              <a:buFont typeface="Arial" panose="020B0604020202020204" pitchFamily="34" charset="0"/>
              <a:buChar char="•"/>
            </a:pPr>
            <a:r>
              <a:rPr lang="en-GB" dirty="0" smtClean="0">
                <a:solidFill>
                  <a:srgbClr val="000000"/>
                </a:solidFill>
                <a:latin typeface="+mj-lt"/>
              </a:rPr>
              <a:t>a </a:t>
            </a:r>
            <a:r>
              <a:rPr lang="en-GB" dirty="0">
                <a:solidFill>
                  <a:srgbClr val="000000"/>
                </a:solidFill>
                <a:latin typeface="+mj-lt"/>
              </a:rPr>
              <a:t>strong customer focus, </a:t>
            </a:r>
            <a:endParaRPr lang="en-GB" dirty="0" smtClean="0">
              <a:solidFill>
                <a:srgbClr val="000000"/>
              </a:solidFill>
              <a:latin typeface="+mj-lt"/>
            </a:endParaRPr>
          </a:p>
          <a:p>
            <a:pPr marL="1200150" lvl="2" indent="-285750">
              <a:buFont typeface="Arial" panose="020B0604020202020204" pitchFamily="34" charset="0"/>
              <a:buChar char="•"/>
            </a:pPr>
            <a:r>
              <a:rPr lang="en-GB" dirty="0" smtClean="0">
                <a:solidFill>
                  <a:srgbClr val="000000"/>
                </a:solidFill>
                <a:latin typeface="+mj-lt"/>
              </a:rPr>
              <a:t>the </a:t>
            </a:r>
            <a:r>
              <a:rPr lang="en-GB" dirty="0">
                <a:solidFill>
                  <a:srgbClr val="000000"/>
                </a:solidFill>
                <a:latin typeface="+mj-lt"/>
              </a:rPr>
              <a:t>motivation and implication of top management, </a:t>
            </a:r>
            <a:endParaRPr lang="en-GB" dirty="0" smtClean="0">
              <a:solidFill>
                <a:srgbClr val="000000"/>
              </a:solidFill>
              <a:latin typeface="+mj-lt"/>
            </a:endParaRPr>
          </a:p>
          <a:p>
            <a:pPr marL="1200150" lvl="2" indent="-285750">
              <a:buFont typeface="Arial" panose="020B0604020202020204" pitchFamily="34" charset="0"/>
              <a:buChar char="•"/>
            </a:pPr>
            <a:r>
              <a:rPr lang="en-GB" dirty="0" smtClean="0">
                <a:solidFill>
                  <a:srgbClr val="000000"/>
                </a:solidFill>
                <a:latin typeface="+mj-lt"/>
              </a:rPr>
              <a:t>the </a:t>
            </a:r>
            <a:r>
              <a:rPr lang="en-GB" dirty="0">
                <a:solidFill>
                  <a:srgbClr val="000000"/>
                </a:solidFill>
                <a:latin typeface="+mj-lt"/>
              </a:rPr>
              <a:t>process approach and </a:t>
            </a:r>
            <a:endParaRPr lang="en-GB" dirty="0" smtClean="0">
              <a:solidFill>
                <a:srgbClr val="000000"/>
              </a:solidFill>
              <a:latin typeface="+mj-lt"/>
            </a:endParaRPr>
          </a:p>
          <a:p>
            <a:pPr marL="1200150" lvl="2" indent="-285750">
              <a:spcAft>
                <a:spcPts val="600"/>
              </a:spcAft>
              <a:buFont typeface="Arial" panose="020B0604020202020204" pitchFamily="34" charset="0"/>
              <a:buChar char="•"/>
            </a:pPr>
            <a:r>
              <a:rPr lang="en-GB" dirty="0" smtClean="0">
                <a:solidFill>
                  <a:srgbClr val="000000"/>
                </a:solidFill>
                <a:latin typeface="+mj-lt"/>
              </a:rPr>
              <a:t>continual </a:t>
            </a:r>
            <a:r>
              <a:rPr lang="en-GB" dirty="0">
                <a:solidFill>
                  <a:srgbClr val="000000"/>
                </a:solidFill>
                <a:latin typeface="+mj-lt"/>
              </a:rPr>
              <a:t>improvement. </a:t>
            </a:r>
            <a:endParaRPr lang="en-GB" dirty="0" smtClean="0">
              <a:solidFill>
                <a:srgbClr val="000000"/>
              </a:solidFill>
              <a:latin typeface="+mj-lt"/>
            </a:endParaRPr>
          </a:p>
          <a:p>
            <a:pPr lvl="0"/>
            <a:r>
              <a:rPr lang="en-GB" dirty="0" smtClean="0">
                <a:solidFill>
                  <a:srgbClr val="000000"/>
                </a:solidFill>
                <a:latin typeface="+mj-lt"/>
              </a:rPr>
              <a:t>Using </a:t>
            </a:r>
            <a:r>
              <a:rPr lang="en-GB" dirty="0">
                <a:solidFill>
                  <a:srgbClr val="000000"/>
                </a:solidFill>
                <a:latin typeface="+mj-lt"/>
              </a:rPr>
              <a:t>ISO 9001:2015 helps ensure that customers get consistent, good quality products and services</a:t>
            </a:r>
            <a:r>
              <a:rPr lang="en-GB" dirty="0" smtClean="0">
                <a:solidFill>
                  <a:srgbClr val="000000"/>
                </a:solidFill>
                <a:latin typeface="+mj-lt"/>
              </a:rPr>
              <a:t>, which </a:t>
            </a:r>
            <a:r>
              <a:rPr lang="en-GB" dirty="0">
                <a:solidFill>
                  <a:srgbClr val="000000"/>
                </a:solidFill>
                <a:latin typeface="+mj-lt"/>
              </a:rPr>
              <a:t>in turn brings many business benefits.</a:t>
            </a: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2198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System Principles from ISO 9001</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12130" y="3702463"/>
            <a:ext cx="11287566" cy="1200329"/>
          </a:xfrm>
          <a:prstGeom prst="rect">
            <a:avLst/>
          </a:prstGeom>
        </p:spPr>
        <p:txBody>
          <a:bodyPr wrap="square">
            <a:spAutoFit/>
          </a:bodyPr>
          <a:lstStyle/>
          <a:p>
            <a:r>
              <a:rPr lang="en-GB" b="1" dirty="0" smtClean="0">
                <a:solidFill>
                  <a:srgbClr val="7030A0"/>
                </a:solidFill>
                <a:latin typeface="+mj-lt"/>
              </a:rPr>
              <a:t>Checking </a:t>
            </a:r>
            <a:r>
              <a:rPr lang="en-GB" b="1" dirty="0">
                <a:solidFill>
                  <a:srgbClr val="7030A0"/>
                </a:solidFill>
                <a:latin typeface="+mj-lt"/>
              </a:rPr>
              <a:t>that the system works </a:t>
            </a:r>
            <a:r>
              <a:rPr lang="en-GB" dirty="0">
                <a:latin typeface="+mj-lt"/>
              </a:rPr>
              <a:t>is a vital part of ISO </a:t>
            </a:r>
            <a:r>
              <a:rPr lang="en-GB" dirty="0" smtClean="0">
                <a:latin typeface="+mj-lt"/>
              </a:rPr>
              <a:t>9001. </a:t>
            </a:r>
          </a:p>
          <a:p>
            <a:r>
              <a:rPr lang="en-GB" dirty="0" smtClean="0">
                <a:latin typeface="+mj-lt"/>
              </a:rPr>
              <a:t>It </a:t>
            </a:r>
            <a:r>
              <a:rPr lang="en-GB" dirty="0">
                <a:latin typeface="+mj-lt"/>
              </a:rPr>
              <a:t>is recommended that an organization performs </a:t>
            </a:r>
            <a:r>
              <a:rPr lang="en-GB" b="1" dirty="0">
                <a:solidFill>
                  <a:srgbClr val="7030A0"/>
                </a:solidFill>
                <a:latin typeface="+mj-lt"/>
              </a:rPr>
              <a:t>internal audits</a:t>
            </a:r>
            <a:r>
              <a:rPr lang="en-GB" dirty="0">
                <a:latin typeface="+mj-lt"/>
              </a:rPr>
              <a:t> to check how its quality management system is working. An organization may decide to invite an </a:t>
            </a:r>
            <a:r>
              <a:rPr lang="en-GB" b="1" dirty="0">
                <a:solidFill>
                  <a:srgbClr val="7030A0"/>
                </a:solidFill>
                <a:latin typeface="+mj-lt"/>
              </a:rPr>
              <a:t>independent certification body </a:t>
            </a:r>
            <a:r>
              <a:rPr lang="en-GB" dirty="0">
                <a:latin typeface="+mj-lt"/>
              </a:rPr>
              <a:t>to verify that it is in conformity to the standard, but there is no requirement for this. Alternatively, it might invite its </a:t>
            </a:r>
            <a:r>
              <a:rPr lang="en-GB" b="1" dirty="0">
                <a:solidFill>
                  <a:srgbClr val="7030A0"/>
                </a:solidFill>
                <a:latin typeface="+mj-lt"/>
              </a:rPr>
              <a:t>clients</a:t>
            </a:r>
            <a:r>
              <a:rPr lang="en-GB" dirty="0">
                <a:latin typeface="+mj-lt"/>
              </a:rPr>
              <a:t> to audit the quality system for themselves. </a:t>
            </a:r>
            <a:endParaRPr lang="en-US" dirty="0">
              <a:latin typeface="+mj-lt"/>
            </a:endParaRPr>
          </a:p>
        </p:txBody>
      </p:sp>
      <p:sp>
        <p:nvSpPr>
          <p:cNvPr id="13" name="Rechthoek 12"/>
          <p:cNvSpPr/>
          <p:nvPr/>
        </p:nvSpPr>
        <p:spPr>
          <a:xfrm>
            <a:off x="5519439" y="5713793"/>
            <a:ext cx="5949871" cy="369332"/>
          </a:xfrm>
          <a:prstGeom prst="rect">
            <a:avLst/>
          </a:prstGeom>
          <a:solidFill>
            <a:schemeClr val="bg2"/>
          </a:solidFill>
          <a:ln>
            <a:solidFill>
              <a:srgbClr val="7030A0"/>
            </a:solidFill>
          </a:ln>
        </p:spPr>
        <p:txBody>
          <a:bodyPr wrap="square">
            <a:spAutoFit/>
          </a:bodyPr>
          <a:lstStyle/>
          <a:p>
            <a:pPr lvl="0" algn="ctr"/>
            <a:r>
              <a:rPr lang="en-GB" dirty="0" smtClean="0">
                <a:solidFill>
                  <a:srgbClr val="000000"/>
                </a:solidFill>
              </a:rPr>
              <a:t>In this lecture the Principles behind ISO 9001 are discussed</a:t>
            </a:r>
          </a:p>
        </p:txBody>
      </p:sp>
      <p:sp>
        <p:nvSpPr>
          <p:cNvPr id="15" name="Rechthoek 14"/>
          <p:cNvSpPr/>
          <p:nvPr/>
        </p:nvSpPr>
        <p:spPr>
          <a:xfrm>
            <a:off x="412130" y="1603609"/>
            <a:ext cx="10674429" cy="1754326"/>
          </a:xfrm>
          <a:prstGeom prst="rect">
            <a:avLst/>
          </a:prstGeom>
        </p:spPr>
        <p:txBody>
          <a:bodyPr wrap="square">
            <a:spAutoFit/>
          </a:bodyPr>
          <a:lstStyle/>
          <a:p>
            <a:r>
              <a:rPr lang="en-GB" dirty="0">
                <a:latin typeface="+mj-lt"/>
              </a:rPr>
              <a:t>ISO 9001, first issued in 1987, and revised several times since then</a:t>
            </a:r>
            <a:r>
              <a:rPr lang="en-GB" dirty="0" smtClean="0">
                <a:latin typeface="+mj-lt"/>
              </a:rPr>
              <a:t>, is </a:t>
            </a:r>
            <a:r>
              <a:rPr lang="en-GB" b="1" dirty="0">
                <a:solidFill>
                  <a:srgbClr val="7030A0"/>
                </a:solidFill>
                <a:latin typeface="+mj-lt"/>
              </a:rPr>
              <a:t>unlike </a:t>
            </a:r>
            <a:r>
              <a:rPr lang="en-GB" b="1" dirty="0" smtClean="0">
                <a:solidFill>
                  <a:srgbClr val="7030A0"/>
                </a:solidFill>
                <a:latin typeface="+mj-lt"/>
              </a:rPr>
              <a:t>Good Manufacturing Practices (GMP)</a:t>
            </a:r>
            <a:r>
              <a:rPr lang="en-GB" dirty="0" smtClean="0">
                <a:latin typeface="+mj-lt"/>
              </a:rPr>
              <a:t>. </a:t>
            </a:r>
          </a:p>
          <a:p>
            <a:endParaRPr lang="en-GB" dirty="0">
              <a:latin typeface="+mj-lt"/>
            </a:endParaRPr>
          </a:p>
          <a:p>
            <a:r>
              <a:rPr lang="en-GB" dirty="0" smtClean="0">
                <a:latin typeface="+mj-lt"/>
              </a:rPr>
              <a:t>It </a:t>
            </a:r>
            <a:r>
              <a:rPr lang="en-GB" dirty="0">
                <a:latin typeface="+mj-lt"/>
              </a:rPr>
              <a:t>focuses on </a:t>
            </a:r>
            <a:r>
              <a:rPr lang="en-GB" b="1" dirty="0">
                <a:solidFill>
                  <a:srgbClr val="7030A0"/>
                </a:solidFill>
                <a:latin typeface="+mj-lt"/>
              </a:rPr>
              <a:t>business management </a:t>
            </a:r>
            <a:r>
              <a:rPr lang="en-GB" b="1" dirty="0" smtClean="0">
                <a:solidFill>
                  <a:srgbClr val="7030A0"/>
                </a:solidFill>
                <a:latin typeface="+mj-lt"/>
              </a:rPr>
              <a:t>standards </a:t>
            </a:r>
            <a:r>
              <a:rPr lang="en-GB" dirty="0">
                <a:latin typeface="+mj-lt"/>
              </a:rPr>
              <a:t>(‘processes’) rather than the product itself. </a:t>
            </a:r>
            <a:endParaRPr lang="en-GB" dirty="0" smtClean="0">
              <a:latin typeface="+mj-lt"/>
            </a:endParaRPr>
          </a:p>
          <a:p>
            <a:endParaRPr lang="en-GB" dirty="0">
              <a:latin typeface="+mj-lt"/>
            </a:endParaRPr>
          </a:p>
          <a:p>
            <a:r>
              <a:rPr lang="en-GB" dirty="0" smtClean="0">
                <a:latin typeface="+mj-lt"/>
              </a:rPr>
              <a:t>By </a:t>
            </a:r>
            <a:r>
              <a:rPr lang="en-GB" dirty="0">
                <a:latin typeface="+mj-lt"/>
              </a:rPr>
              <a:t>addressing the </a:t>
            </a:r>
            <a:r>
              <a:rPr lang="en-GB" dirty="0" smtClean="0">
                <a:latin typeface="+mj-lt"/>
              </a:rPr>
              <a:t>common problems </a:t>
            </a:r>
            <a:r>
              <a:rPr lang="en-GB" dirty="0">
                <a:latin typeface="+mj-lt"/>
              </a:rPr>
              <a:t>businesses face </a:t>
            </a:r>
            <a:r>
              <a:rPr lang="en-GB" b="1" dirty="0">
                <a:solidFill>
                  <a:srgbClr val="7030A0"/>
                </a:solidFill>
                <a:latin typeface="+mj-lt"/>
              </a:rPr>
              <a:t>at their source</a:t>
            </a:r>
            <a:r>
              <a:rPr lang="en-GB" dirty="0">
                <a:latin typeface="+mj-lt"/>
              </a:rPr>
              <a:t>, and </a:t>
            </a:r>
            <a:r>
              <a:rPr lang="en-GB" b="1" dirty="0">
                <a:solidFill>
                  <a:srgbClr val="7030A0"/>
                </a:solidFill>
                <a:latin typeface="+mj-lt"/>
              </a:rPr>
              <a:t>continuously </a:t>
            </a:r>
            <a:r>
              <a:rPr lang="en-GB" b="1" dirty="0" smtClean="0">
                <a:solidFill>
                  <a:srgbClr val="7030A0"/>
                </a:solidFill>
                <a:latin typeface="+mj-lt"/>
              </a:rPr>
              <a:t>seeking improvement</a:t>
            </a:r>
            <a:r>
              <a:rPr lang="en-GB" dirty="0">
                <a:latin typeface="+mj-lt"/>
              </a:rPr>
              <a:t>, it allows product quality assurance.</a:t>
            </a:r>
            <a:endParaRPr lang="en-US" dirty="0">
              <a:latin typeface="+mj-lt"/>
            </a:endParaRPr>
          </a:p>
        </p:txBody>
      </p:sp>
      <p:sp>
        <p:nvSpPr>
          <p:cNvPr id="1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792718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System Principles from ISO 9001</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31312" y="1520923"/>
            <a:ext cx="9924121" cy="4682896"/>
          </a:xfrm>
          <a:prstGeom prst="rect">
            <a:avLst/>
          </a:prstGeom>
        </p:spPr>
      </p:pic>
      <p:sp>
        <p:nvSpPr>
          <p:cNvPr id="8"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99832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1 – Customer Focus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6325" y="1346500"/>
            <a:ext cx="6017618" cy="1457682"/>
          </a:xfrm>
          <a:prstGeom prst="rect">
            <a:avLst/>
          </a:prstGeom>
        </p:spPr>
      </p:pic>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914" y="2955402"/>
            <a:ext cx="5677734" cy="2137490"/>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0106" y="2923638"/>
            <a:ext cx="5542631" cy="3358629"/>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887896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2 – Leadership</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0604" y="2921272"/>
            <a:ext cx="5639491" cy="3413116"/>
          </a:xfrm>
          <a:prstGeom prst="rect">
            <a:avLst/>
          </a:prstGeom>
        </p:spPr>
      </p:pic>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553" y="2942658"/>
            <a:ext cx="5502802" cy="1563496"/>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6724" y="1379443"/>
            <a:ext cx="6158551" cy="1392805"/>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4127241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3 – Involvement of People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6137" y="2804771"/>
            <a:ext cx="6154009" cy="3413527"/>
          </a:xfrm>
          <a:prstGeom prst="rect">
            <a:avLst/>
          </a:prstGeom>
        </p:spPr>
      </p:pic>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04771"/>
            <a:ext cx="6062133" cy="1972200"/>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7204" y="1329235"/>
            <a:ext cx="5794898" cy="1324056"/>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61175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Device standards in the USA: AAMI</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6037" y="1415656"/>
            <a:ext cx="6723577" cy="4100944"/>
          </a:xfrm>
          <a:prstGeom prst="rect">
            <a:avLst/>
          </a:prstGeom>
        </p:spPr>
      </p:pic>
      <p:sp>
        <p:nvSpPr>
          <p:cNvPr id="4" name="Tekstvak 3"/>
          <p:cNvSpPr txBox="1"/>
          <p:nvPr/>
        </p:nvSpPr>
        <p:spPr>
          <a:xfrm>
            <a:off x="7455573" y="5772570"/>
            <a:ext cx="4346959" cy="369332"/>
          </a:xfrm>
          <a:prstGeom prst="rect">
            <a:avLst/>
          </a:prstGeom>
          <a:solidFill>
            <a:schemeClr val="bg2"/>
          </a:solidFill>
          <a:ln>
            <a:solidFill>
              <a:srgbClr val="7030A0"/>
            </a:solidFill>
          </a:ln>
        </p:spPr>
        <p:txBody>
          <a:bodyPr wrap="none" rtlCol="0">
            <a:spAutoFit/>
          </a:bodyPr>
          <a:lstStyle/>
          <a:p>
            <a:r>
              <a:rPr lang="en-GB" dirty="0" smtClean="0"/>
              <a:t>Standards for Medical Equipment in the USA</a:t>
            </a:r>
            <a:endParaRPr lang="en-GB"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6739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104" y="2742221"/>
            <a:ext cx="5970706" cy="1214819"/>
          </a:xfrm>
          <a:prstGeom prst="rect">
            <a:avLst/>
          </a:prstGeom>
        </p:spPr>
      </p:pic>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834049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4 – Process Approach</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7554" y="2652464"/>
            <a:ext cx="5560203" cy="3681923"/>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9791" y="1346499"/>
            <a:ext cx="5012417" cy="1154544"/>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91577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866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5 – System approach to management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6164" y="2474382"/>
            <a:ext cx="5056240" cy="3860006"/>
          </a:xfrm>
          <a:prstGeom prst="rect">
            <a:avLst/>
          </a:prstGeom>
        </p:spPr>
      </p:pic>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617" y="2603633"/>
            <a:ext cx="5813802" cy="1601902"/>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6687" y="1325994"/>
            <a:ext cx="4698626" cy="1107229"/>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575316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866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6 – Continual Improvement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0576" y="2726069"/>
            <a:ext cx="5909343" cy="3035880"/>
          </a:xfrm>
          <a:prstGeom prst="rect">
            <a:avLst/>
          </a:prstGeom>
        </p:spPr>
      </p:pic>
      <p:pic>
        <p:nvPicPr>
          <p:cNvPr id="8" name="Afbeelding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8762" y="1409120"/>
            <a:ext cx="5163628" cy="1041054"/>
          </a:xfrm>
          <a:prstGeom prst="rect">
            <a:avLst/>
          </a:prstGeom>
        </p:spPr>
      </p:pic>
      <p:pic>
        <p:nvPicPr>
          <p:cNvPr id="4" name="Afbeelding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6608" y="2741976"/>
            <a:ext cx="5728446" cy="1524198"/>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15635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866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7 – Factual Approach to Decision Making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838585"/>
            <a:ext cx="6016677" cy="1771642"/>
          </a:xfrm>
          <a:prstGeom prst="rect">
            <a:avLst/>
          </a:prstGeom>
        </p:spPr>
      </p:pic>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837" y="2883590"/>
            <a:ext cx="5607978" cy="1856609"/>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55000" y="1409428"/>
            <a:ext cx="5283377" cy="1201967"/>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72434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47832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 8 – Mutually Beneficial Supplier Relationships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2468" y="2818471"/>
            <a:ext cx="5699051" cy="3023528"/>
          </a:xfrm>
          <a:prstGeom prst="rect">
            <a:avLst/>
          </a:prstGeom>
        </p:spPr>
      </p:pic>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99" y="2911606"/>
            <a:ext cx="6022897" cy="1194728"/>
          </a:xfrm>
          <a:prstGeom prst="rect">
            <a:avLst/>
          </a:prstGeom>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5265" y="1355118"/>
            <a:ext cx="5211618" cy="1127580"/>
          </a:xfrm>
          <a:prstGeom prst="rect">
            <a:avLst/>
          </a:prstGeom>
        </p:spPr>
      </p:pic>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567261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81101"/>
            <a:ext cx="11326283"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ISO 13485 is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ISO 9001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for Medical Equipment manufacturers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hthoek 7"/>
          <p:cNvSpPr/>
          <p:nvPr/>
        </p:nvSpPr>
        <p:spPr>
          <a:xfrm>
            <a:off x="9158693" y="5160645"/>
            <a:ext cx="2635132" cy="646331"/>
          </a:xfrm>
          <a:prstGeom prst="rect">
            <a:avLst/>
          </a:prstGeom>
        </p:spPr>
        <p:txBody>
          <a:bodyPr wrap="square">
            <a:spAutoFit/>
          </a:bodyPr>
          <a:lstStyle/>
          <a:p>
            <a:pPr algn="ctr"/>
            <a:r>
              <a:rPr lang="en-GB" dirty="0" smtClean="0">
                <a:solidFill>
                  <a:srgbClr val="000000"/>
                </a:solidFill>
                <a:latin typeface="+mj-lt"/>
              </a:rPr>
              <a:t>An organization can be </a:t>
            </a:r>
          </a:p>
          <a:p>
            <a:pPr algn="ctr"/>
            <a:r>
              <a:rPr lang="en-GB" b="1" dirty="0" smtClean="0">
                <a:solidFill>
                  <a:srgbClr val="7030A0"/>
                </a:solidFill>
                <a:latin typeface="+mj-lt"/>
              </a:rPr>
              <a:t>‘ISO 13485 certified’ </a:t>
            </a:r>
          </a:p>
        </p:txBody>
      </p:sp>
      <p:sp>
        <p:nvSpPr>
          <p:cNvPr id="10" name="Rechthoek 9"/>
          <p:cNvSpPr/>
          <p:nvPr/>
        </p:nvSpPr>
        <p:spPr>
          <a:xfrm>
            <a:off x="923109" y="3984219"/>
            <a:ext cx="7984794" cy="1015663"/>
          </a:xfrm>
          <a:prstGeom prst="rect">
            <a:avLst/>
          </a:prstGeom>
        </p:spPr>
        <p:txBody>
          <a:bodyPr wrap="square">
            <a:spAutoFit/>
          </a:bodyPr>
          <a:lstStyle/>
          <a:p>
            <a:pPr marL="342900" lvl="0" indent="-342900">
              <a:buFont typeface="Arial" panose="020B0604020202020204" pitchFamily="34" charset="0"/>
              <a:buChar char="•"/>
            </a:pPr>
            <a:r>
              <a:rPr lang="en-GB" sz="2000" dirty="0" smtClean="0">
                <a:solidFill>
                  <a:srgbClr val="000000"/>
                </a:solidFill>
                <a:latin typeface="+mj-lt"/>
              </a:rPr>
              <a:t>The </a:t>
            </a:r>
            <a:r>
              <a:rPr lang="en-GB" sz="2000" b="1" dirty="0">
                <a:solidFill>
                  <a:srgbClr val="7030A0"/>
                </a:solidFill>
                <a:latin typeface="+mj-lt"/>
              </a:rPr>
              <a:t>cleanliness</a:t>
            </a:r>
            <a:r>
              <a:rPr lang="en-GB" sz="2000" dirty="0">
                <a:solidFill>
                  <a:srgbClr val="000000"/>
                </a:solidFill>
                <a:latin typeface="+mj-lt"/>
              </a:rPr>
              <a:t> of products and contamination control must be considered, as must the status of the product with respect to monitoring and measurement.</a:t>
            </a:r>
            <a:endParaRPr lang="en-US" sz="2800" dirty="0">
              <a:latin typeface="+mj-lt"/>
            </a:endParaRPr>
          </a:p>
        </p:txBody>
      </p:sp>
      <p:sp>
        <p:nvSpPr>
          <p:cNvPr id="13" name="Rechthoek 12"/>
          <p:cNvSpPr/>
          <p:nvPr/>
        </p:nvSpPr>
        <p:spPr>
          <a:xfrm>
            <a:off x="485868" y="1395951"/>
            <a:ext cx="10450717" cy="707886"/>
          </a:xfrm>
          <a:prstGeom prst="rect">
            <a:avLst/>
          </a:prstGeom>
        </p:spPr>
        <p:txBody>
          <a:bodyPr wrap="square">
            <a:spAutoFit/>
          </a:bodyPr>
          <a:lstStyle/>
          <a:p>
            <a:r>
              <a:rPr lang="en-GB" sz="2000" dirty="0" smtClean="0">
                <a:solidFill>
                  <a:srgbClr val="000000"/>
                </a:solidFill>
                <a:latin typeface="+mj-lt"/>
              </a:rPr>
              <a:t>While </a:t>
            </a:r>
            <a:r>
              <a:rPr lang="en-GB" sz="2000" dirty="0">
                <a:solidFill>
                  <a:srgbClr val="000000"/>
                </a:solidFill>
                <a:latin typeface="+mj-lt"/>
              </a:rPr>
              <a:t>ISO 13485 is based on ISO 9001, there are some key differences and additional requirements, in addition to product-specific demands and more stringent documentation requirements</a:t>
            </a:r>
            <a:r>
              <a:rPr lang="en-GB" sz="2000" dirty="0" smtClean="0">
                <a:solidFill>
                  <a:srgbClr val="000000"/>
                </a:solidFill>
                <a:latin typeface="+mj-lt"/>
              </a:rPr>
              <a:t>.</a:t>
            </a:r>
            <a:endParaRPr lang="en-GB" sz="2000" dirty="0">
              <a:solidFill>
                <a:srgbClr val="000000"/>
              </a:solidFill>
              <a:latin typeface="+mj-lt"/>
            </a:endParaRPr>
          </a:p>
        </p:txBody>
      </p:sp>
      <p:sp>
        <p:nvSpPr>
          <p:cNvPr id="4" name="Rechthoek 3"/>
          <p:cNvSpPr/>
          <p:nvPr/>
        </p:nvSpPr>
        <p:spPr>
          <a:xfrm>
            <a:off x="923109" y="2165502"/>
            <a:ext cx="7202955" cy="1015663"/>
          </a:xfrm>
          <a:prstGeom prst="rect">
            <a:avLst/>
          </a:prstGeom>
        </p:spPr>
        <p:txBody>
          <a:bodyPr wrap="square">
            <a:spAutoFit/>
          </a:bodyPr>
          <a:lstStyle/>
          <a:p>
            <a:pPr marL="342900" lvl="0" indent="-342900">
              <a:buFont typeface="Arial" panose="020B0604020202020204" pitchFamily="34" charset="0"/>
              <a:buChar char="•"/>
            </a:pPr>
            <a:r>
              <a:rPr lang="en-GB" sz="2000" dirty="0" smtClean="0">
                <a:solidFill>
                  <a:srgbClr val="000000"/>
                </a:solidFill>
                <a:latin typeface="Calibri Light" panose="020F0302020204030204"/>
              </a:rPr>
              <a:t>ISO </a:t>
            </a:r>
            <a:r>
              <a:rPr lang="en-GB" sz="2000" dirty="0">
                <a:solidFill>
                  <a:srgbClr val="000000"/>
                </a:solidFill>
                <a:latin typeface="Calibri Light" panose="020F0302020204030204"/>
              </a:rPr>
              <a:t>13485 calls for </a:t>
            </a:r>
            <a:r>
              <a:rPr lang="en-GB" sz="2000" b="1" dirty="0">
                <a:solidFill>
                  <a:srgbClr val="7030A0"/>
                </a:solidFill>
                <a:latin typeface="Calibri Light" panose="020F0302020204030204"/>
              </a:rPr>
              <a:t>risk management </a:t>
            </a:r>
            <a:r>
              <a:rPr lang="en-GB" sz="2000" dirty="0">
                <a:solidFill>
                  <a:srgbClr val="000000"/>
                </a:solidFill>
                <a:latin typeface="Calibri Light" panose="020F0302020204030204"/>
              </a:rPr>
              <a:t>to be in place for all stages of product realization, training and supervision of staff, project site specs, and prevention of contamination. </a:t>
            </a:r>
          </a:p>
        </p:txBody>
      </p:sp>
      <p:sp>
        <p:nvSpPr>
          <p:cNvPr id="5" name="Rechthoek 4"/>
          <p:cNvSpPr/>
          <p:nvPr/>
        </p:nvSpPr>
        <p:spPr>
          <a:xfrm>
            <a:off x="923109" y="3189115"/>
            <a:ext cx="7202955" cy="707886"/>
          </a:xfrm>
          <a:prstGeom prst="rect">
            <a:avLst/>
          </a:prstGeom>
        </p:spPr>
        <p:txBody>
          <a:bodyPr wrap="square">
            <a:spAutoFit/>
          </a:bodyPr>
          <a:lstStyle/>
          <a:p>
            <a:pPr marL="342900" lvl="0" indent="-342900">
              <a:buClr>
                <a:schemeClr val="tx1"/>
              </a:buClr>
              <a:buFont typeface="Arial" panose="020B0604020202020204" pitchFamily="34" charset="0"/>
              <a:buChar char="•"/>
            </a:pPr>
            <a:r>
              <a:rPr lang="en-GB" sz="2000" b="1" dirty="0" smtClean="0">
                <a:solidFill>
                  <a:srgbClr val="7030A0"/>
                </a:solidFill>
                <a:latin typeface="Calibri Light" panose="020F0302020204030204"/>
              </a:rPr>
              <a:t>Clinical </a:t>
            </a:r>
            <a:r>
              <a:rPr lang="en-GB" sz="2000" b="1" dirty="0">
                <a:solidFill>
                  <a:srgbClr val="7030A0"/>
                </a:solidFill>
                <a:latin typeface="Calibri Light" panose="020F0302020204030204"/>
              </a:rPr>
              <a:t>evaluation </a:t>
            </a:r>
            <a:r>
              <a:rPr lang="en-GB" sz="2000" dirty="0">
                <a:solidFill>
                  <a:srgbClr val="000000"/>
                </a:solidFill>
                <a:latin typeface="Calibri Light" panose="020F0302020204030204"/>
              </a:rPr>
              <a:t>must be carried out as part of design and development evaluation in line with regulatory requirements. </a:t>
            </a:r>
          </a:p>
        </p:txBody>
      </p:sp>
      <p:pic>
        <p:nvPicPr>
          <p:cNvPr id="9" name="Afbeelding 8"/>
          <p:cNvPicPr>
            <a:picLocks noChangeAspect="1"/>
          </p:cNvPicPr>
          <p:nvPr/>
        </p:nvPicPr>
        <p:blipFill rotWithShape="1">
          <a:blip r:embed="rId2"/>
          <a:srcRect l="10096" t="9811" r="15797" b="17496"/>
          <a:stretch/>
        </p:blipFill>
        <p:spPr>
          <a:xfrm>
            <a:off x="8813076" y="2623728"/>
            <a:ext cx="2650320" cy="1521190"/>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654225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Relevance to a workshop in a Zambian hospital </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2838370" y="1490366"/>
            <a:ext cx="6015749" cy="1938992"/>
          </a:xfrm>
          <a:prstGeom prst="rect">
            <a:avLst/>
          </a:prstGeom>
          <a:noFill/>
        </p:spPr>
        <p:txBody>
          <a:bodyPr wrap="none" rtlCol="0">
            <a:spAutoFit/>
          </a:bodyPr>
          <a:lstStyle/>
          <a:p>
            <a:r>
              <a:rPr lang="en-GB" sz="2000" b="1" dirty="0" smtClean="0">
                <a:solidFill>
                  <a:srgbClr val="7030A0"/>
                </a:solidFill>
                <a:latin typeface="+mj-lt"/>
              </a:rPr>
              <a:t>Hospital BMET workshop </a:t>
            </a:r>
            <a:r>
              <a:rPr lang="en-GB" sz="2000" dirty="0" smtClean="0">
                <a:latin typeface="+mj-lt"/>
              </a:rPr>
              <a:t>to install ISO 9000 principles ?</a:t>
            </a:r>
          </a:p>
          <a:p>
            <a:pPr marL="742950" lvl="1" indent="-285750">
              <a:buFont typeface="Arial" panose="020B0604020202020204" pitchFamily="34" charset="0"/>
              <a:buChar char="•"/>
            </a:pPr>
            <a:r>
              <a:rPr lang="en-GB" sz="2000" dirty="0" smtClean="0">
                <a:latin typeface="+mj-lt"/>
              </a:rPr>
              <a:t>customer orientation</a:t>
            </a:r>
          </a:p>
          <a:p>
            <a:pPr marL="742950" lvl="1" indent="-285750">
              <a:buFont typeface="Arial" panose="020B0604020202020204" pitchFamily="34" charset="0"/>
              <a:buChar char="•"/>
            </a:pPr>
            <a:r>
              <a:rPr lang="en-GB" sz="2000" dirty="0" smtClean="0">
                <a:latin typeface="+mj-lt"/>
              </a:rPr>
              <a:t>target setting (number of functioning equipment)</a:t>
            </a:r>
          </a:p>
          <a:p>
            <a:pPr marL="742950" lvl="1" indent="-285750">
              <a:buFont typeface="Arial" panose="020B0604020202020204" pitchFamily="34" charset="0"/>
              <a:buChar char="•"/>
            </a:pPr>
            <a:r>
              <a:rPr lang="en-GB" sz="2000" dirty="0" smtClean="0">
                <a:latin typeface="+mj-lt"/>
              </a:rPr>
              <a:t>measurement of output</a:t>
            </a:r>
          </a:p>
          <a:p>
            <a:pPr marL="742950" lvl="1" indent="-285750">
              <a:buFont typeface="Arial" panose="020B0604020202020204" pitchFamily="34" charset="0"/>
              <a:buChar char="•"/>
            </a:pPr>
            <a:r>
              <a:rPr lang="en-GB" sz="2000" dirty="0" smtClean="0">
                <a:latin typeface="+mj-lt"/>
              </a:rPr>
              <a:t>process descriptions </a:t>
            </a:r>
          </a:p>
          <a:p>
            <a:pPr marL="742950" lvl="1" indent="-285750">
              <a:buFont typeface="Arial" panose="020B0604020202020204" pitchFamily="34" charset="0"/>
              <a:buChar char="•"/>
            </a:pPr>
            <a:r>
              <a:rPr lang="en-GB" sz="2000" dirty="0" smtClean="0">
                <a:latin typeface="+mj-lt"/>
              </a:rPr>
              <a:t>continuous improvement</a:t>
            </a:r>
            <a:endParaRPr lang="en-GB" sz="2000" dirty="0">
              <a:latin typeface="+mj-lt"/>
            </a:endParaRPr>
          </a:p>
        </p:txBody>
      </p:sp>
      <p:sp>
        <p:nvSpPr>
          <p:cNvPr id="7" name="Tekstvak 6"/>
          <p:cNvSpPr txBox="1"/>
          <p:nvPr/>
        </p:nvSpPr>
        <p:spPr>
          <a:xfrm>
            <a:off x="924903" y="3843052"/>
            <a:ext cx="7787297" cy="2554545"/>
          </a:xfrm>
          <a:prstGeom prst="rect">
            <a:avLst/>
          </a:prstGeom>
          <a:noFill/>
        </p:spPr>
        <p:txBody>
          <a:bodyPr wrap="square" rtlCol="0">
            <a:spAutoFit/>
          </a:bodyPr>
          <a:lstStyle/>
          <a:p>
            <a:r>
              <a:rPr lang="en-GB" sz="2000" b="1" dirty="0" smtClean="0">
                <a:solidFill>
                  <a:srgbClr val="7030A0"/>
                </a:solidFill>
                <a:latin typeface="+mj-lt"/>
              </a:rPr>
              <a:t>BMET association to install guidelines for way of working (MHRA / AAMI) and promote this with MoH</a:t>
            </a:r>
          </a:p>
          <a:p>
            <a:pPr marL="742950" lvl="1" indent="-285750">
              <a:buFont typeface="Arial" panose="020B0604020202020204" pitchFamily="34" charset="0"/>
              <a:buChar char="•"/>
            </a:pPr>
            <a:r>
              <a:rPr lang="en-GB" sz="2000" dirty="0" smtClean="0">
                <a:latin typeface="+mj-lt"/>
              </a:rPr>
              <a:t>inventory</a:t>
            </a:r>
          </a:p>
          <a:p>
            <a:pPr marL="742950" lvl="1" indent="-285750">
              <a:buFont typeface="Arial" panose="020B0604020202020204" pitchFamily="34" charset="0"/>
              <a:buChar char="•"/>
            </a:pPr>
            <a:r>
              <a:rPr lang="en-GB" sz="2000" dirty="0" smtClean="0">
                <a:latin typeface="+mj-lt"/>
              </a:rPr>
              <a:t>repair procedures (forms, ..) and analysis</a:t>
            </a:r>
          </a:p>
          <a:p>
            <a:pPr marL="742950" lvl="1" indent="-285750">
              <a:buFont typeface="Arial" panose="020B0604020202020204" pitchFamily="34" charset="0"/>
              <a:buChar char="•"/>
            </a:pPr>
            <a:r>
              <a:rPr lang="en-GB" sz="2000" dirty="0" smtClean="0">
                <a:latin typeface="+mj-lt"/>
              </a:rPr>
              <a:t>BMET training</a:t>
            </a:r>
          </a:p>
          <a:p>
            <a:pPr marL="742950" lvl="1" indent="-285750">
              <a:buFont typeface="Arial" panose="020B0604020202020204" pitchFamily="34" charset="0"/>
              <a:buChar char="•"/>
            </a:pPr>
            <a:r>
              <a:rPr lang="en-GB" sz="2000" dirty="0" smtClean="0">
                <a:latin typeface="+mj-lt"/>
              </a:rPr>
              <a:t>procedures for commissioning and decommissioning</a:t>
            </a:r>
          </a:p>
          <a:p>
            <a:pPr marL="742950" lvl="1" indent="-285750">
              <a:buFont typeface="Arial" panose="020B0604020202020204" pitchFamily="34" charset="0"/>
              <a:buChar char="•"/>
            </a:pPr>
            <a:r>
              <a:rPr lang="en-GB" sz="2000" dirty="0" smtClean="0">
                <a:latin typeface="+mj-lt"/>
              </a:rPr>
              <a:t>etc. ……</a:t>
            </a:r>
          </a:p>
          <a:p>
            <a:pPr marL="742950" lvl="1" indent="-285750">
              <a:buFont typeface="Arial" panose="020B0604020202020204" pitchFamily="34" charset="0"/>
              <a:buChar char="•"/>
            </a:pPr>
            <a:endParaRPr lang="en-GB" sz="2000" dirty="0" smtClean="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5" name="Groep 4"/>
          <p:cNvGrpSpPr/>
          <p:nvPr/>
        </p:nvGrpSpPr>
        <p:grpSpPr>
          <a:xfrm>
            <a:off x="8388452" y="4580466"/>
            <a:ext cx="3671125" cy="778933"/>
            <a:chOff x="8388452" y="4580466"/>
            <a:chExt cx="3671125" cy="778933"/>
          </a:xfrm>
        </p:grpSpPr>
        <p:sp>
          <p:nvSpPr>
            <p:cNvPr id="4" name="PIJL-RECHTS 3"/>
            <p:cNvSpPr/>
            <p:nvPr/>
          </p:nvSpPr>
          <p:spPr>
            <a:xfrm>
              <a:off x="8388452" y="4580466"/>
              <a:ext cx="931334" cy="778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vak 9"/>
            <p:cNvSpPr txBox="1"/>
            <p:nvPr/>
          </p:nvSpPr>
          <p:spPr>
            <a:xfrm>
              <a:off x="9404453" y="4708322"/>
              <a:ext cx="2655124" cy="523220"/>
            </a:xfrm>
            <a:prstGeom prst="rect">
              <a:avLst/>
            </a:prstGeom>
            <a:noFill/>
          </p:spPr>
          <p:txBody>
            <a:bodyPr wrap="square" rtlCol="0">
              <a:spAutoFit/>
            </a:bodyPr>
            <a:lstStyle/>
            <a:p>
              <a:r>
                <a:rPr lang="en-GB" sz="2800" b="1" dirty="0" smtClean="0">
                  <a:solidFill>
                    <a:srgbClr val="7030A0"/>
                  </a:solidFill>
                  <a:latin typeface="+mj-lt"/>
                </a:rPr>
                <a:t>In next  Lectures</a:t>
              </a:r>
              <a:endParaRPr lang="en-GB" sz="2800" dirty="0" smtClean="0">
                <a:latin typeface="+mj-lt"/>
              </a:endParaRPr>
            </a:p>
          </p:txBody>
        </p:sp>
      </p:grpSp>
    </p:spTree>
    <p:extLst>
      <p:ext uri="{BB962C8B-B14F-4D97-AF65-F5344CB8AC3E}">
        <p14:creationId xmlns:p14="http://schemas.microsoft.com/office/powerpoint/2010/main" val="42630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32752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102543"/>
            <a:ext cx="10934699" cy="1172797"/>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AAMI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EQ56: recommended practice for Medical Equipment Management Program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364333" y="1480457"/>
            <a:ext cx="7779715" cy="923330"/>
          </a:xfrm>
          <a:prstGeom prst="rect">
            <a:avLst/>
          </a:prstGeom>
          <a:noFill/>
        </p:spPr>
        <p:txBody>
          <a:bodyPr wrap="square" rtlCol="0">
            <a:spAutoFit/>
          </a:bodyPr>
          <a:lstStyle/>
          <a:p>
            <a:r>
              <a:rPr lang="en-GB" b="1" dirty="0" smtClean="0">
                <a:solidFill>
                  <a:srgbClr val="7030A0"/>
                </a:solidFill>
                <a:latin typeface="+mj-lt"/>
              </a:rPr>
              <a:t>AAMI EQ56 </a:t>
            </a:r>
            <a:r>
              <a:rPr lang="en-GB" dirty="0" smtClean="0">
                <a:latin typeface="+mj-lt"/>
              </a:rPr>
              <a:t>is an </a:t>
            </a:r>
            <a:r>
              <a:rPr lang="en-GB" b="1" dirty="0" smtClean="0">
                <a:solidFill>
                  <a:srgbClr val="7030A0"/>
                </a:solidFill>
                <a:latin typeface="+mj-lt"/>
              </a:rPr>
              <a:t>American National Standard </a:t>
            </a:r>
            <a:r>
              <a:rPr lang="en-GB" dirty="0" smtClean="0">
                <a:latin typeface="+mj-lt"/>
              </a:rPr>
              <a:t>identifying the key elements of an equipment management program and establishes how these elements should be incorporated in a hospital’s program. </a:t>
            </a:r>
            <a:endParaRPr lang="en-GB" dirty="0">
              <a:latin typeface="+mj-lt"/>
            </a:endParaRPr>
          </a:p>
        </p:txBody>
      </p:sp>
      <p:sp>
        <p:nvSpPr>
          <p:cNvPr id="8" name="Tekstvak 7"/>
          <p:cNvSpPr txBox="1"/>
          <p:nvPr/>
        </p:nvSpPr>
        <p:spPr>
          <a:xfrm>
            <a:off x="364333" y="2474084"/>
            <a:ext cx="7592563" cy="646331"/>
          </a:xfrm>
          <a:prstGeom prst="rect">
            <a:avLst/>
          </a:prstGeom>
          <a:noFill/>
        </p:spPr>
        <p:txBody>
          <a:bodyPr wrap="square" rtlCol="0">
            <a:spAutoFit/>
          </a:bodyPr>
          <a:lstStyle/>
          <a:p>
            <a:r>
              <a:rPr lang="en-GB" dirty="0" smtClean="0">
                <a:latin typeface="+mj-lt"/>
              </a:rPr>
              <a:t>Though this standard is not mandatory in Zambia, it is interesting to learn how the USA approaches this. It could well be part of the future for Zambia. </a:t>
            </a:r>
          </a:p>
        </p:txBody>
      </p:sp>
      <p:sp>
        <p:nvSpPr>
          <p:cNvPr id="9" name="Tekstvak 8"/>
          <p:cNvSpPr txBox="1"/>
          <p:nvPr/>
        </p:nvSpPr>
        <p:spPr>
          <a:xfrm>
            <a:off x="364333" y="3327717"/>
            <a:ext cx="7945263" cy="923330"/>
          </a:xfrm>
          <a:prstGeom prst="rect">
            <a:avLst/>
          </a:prstGeom>
          <a:noFill/>
        </p:spPr>
        <p:txBody>
          <a:bodyPr wrap="square" rtlCol="0">
            <a:spAutoFit/>
          </a:bodyPr>
          <a:lstStyle/>
          <a:p>
            <a:r>
              <a:rPr lang="en-GB" dirty="0" smtClean="0">
                <a:latin typeface="+mj-lt"/>
              </a:rPr>
              <a:t>The basic approach is that many ways of doing things regarding  medical equipment in a hospital are </a:t>
            </a:r>
            <a:r>
              <a:rPr lang="en-GB" b="1" dirty="0" smtClean="0">
                <a:solidFill>
                  <a:srgbClr val="7030A0"/>
                </a:solidFill>
                <a:latin typeface="+mj-lt"/>
              </a:rPr>
              <a:t>not just optional</a:t>
            </a:r>
            <a:r>
              <a:rPr lang="en-GB" dirty="0" smtClean="0">
                <a:latin typeface="+mj-lt"/>
              </a:rPr>
              <a:t>, a good idea, but are </a:t>
            </a:r>
            <a:r>
              <a:rPr lang="en-GB" b="1" dirty="0" smtClean="0">
                <a:solidFill>
                  <a:srgbClr val="7030A0"/>
                </a:solidFill>
                <a:latin typeface="+mj-lt"/>
              </a:rPr>
              <a:t>part of a professional system </a:t>
            </a:r>
            <a:r>
              <a:rPr lang="en-GB" dirty="0" smtClean="0">
                <a:latin typeface="+mj-lt"/>
              </a:rPr>
              <a:t>that underpins safety and effectivity in the hospital. </a:t>
            </a:r>
            <a:endParaRPr lang="en-GB" dirty="0">
              <a:latin typeface="+mj-lt"/>
            </a:endParaRPr>
          </a:p>
        </p:txBody>
      </p:sp>
      <p:sp>
        <p:nvSpPr>
          <p:cNvPr id="10" name="Tekstvak 9"/>
          <p:cNvSpPr txBox="1"/>
          <p:nvPr/>
        </p:nvSpPr>
        <p:spPr>
          <a:xfrm>
            <a:off x="386430" y="5357398"/>
            <a:ext cx="11407290" cy="707886"/>
          </a:xfrm>
          <a:prstGeom prst="rect">
            <a:avLst/>
          </a:prstGeom>
          <a:noFill/>
        </p:spPr>
        <p:txBody>
          <a:bodyPr wrap="none" rtlCol="0">
            <a:spAutoFit/>
          </a:bodyPr>
          <a:lstStyle/>
          <a:p>
            <a:pPr algn="ctr"/>
            <a:r>
              <a:rPr lang="en-GB" sz="2000" dirty="0" smtClean="0">
                <a:latin typeface="+mj-lt"/>
              </a:rPr>
              <a:t>All hospitals are different. Therefore, AAMI EQ65 does not mandate a single level of activity for each hospital. </a:t>
            </a:r>
          </a:p>
          <a:p>
            <a:pPr algn="ctr"/>
            <a:r>
              <a:rPr lang="en-GB" sz="2000" dirty="0" smtClean="0">
                <a:latin typeface="+mj-lt"/>
              </a:rPr>
              <a:t>Its main philosophy is: </a:t>
            </a:r>
            <a:r>
              <a:rPr lang="en-GB" sz="2000" b="1" dirty="0" smtClean="0">
                <a:solidFill>
                  <a:srgbClr val="7030A0"/>
                </a:solidFill>
                <a:latin typeface="+mj-lt"/>
              </a:rPr>
              <a:t>‘say what you do, and then do what you say’ </a:t>
            </a:r>
            <a:endParaRPr lang="en-GB" sz="2000" b="1" dirty="0">
              <a:solidFill>
                <a:srgbClr val="7030A0"/>
              </a:solidFill>
              <a:latin typeface="+mj-lt"/>
            </a:endParaRPr>
          </a:p>
        </p:txBody>
      </p:sp>
      <p:pic>
        <p:nvPicPr>
          <p:cNvPr id="5" name="Afbeelding 4"/>
          <p:cNvPicPr>
            <a:picLocks noChangeAspect="1"/>
          </p:cNvPicPr>
          <p:nvPr/>
        </p:nvPicPr>
        <p:blipFill>
          <a:blip r:embed="rId2"/>
          <a:stretch>
            <a:fillRect/>
          </a:stretch>
        </p:blipFill>
        <p:spPr>
          <a:xfrm>
            <a:off x="8905316" y="1333402"/>
            <a:ext cx="3108306" cy="3975429"/>
          </a:xfrm>
          <a:prstGeom prst="rect">
            <a:avLst/>
          </a:prstGeom>
          <a:ln>
            <a:solidFill>
              <a:schemeClr val="tx1"/>
            </a:solidFill>
          </a:ln>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23818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113262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AAMI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EQ56: selection of recommendations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467704" y="1526878"/>
            <a:ext cx="9200532" cy="2031325"/>
          </a:xfrm>
          <a:prstGeom prst="rect">
            <a:avLst/>
          </a:prstGeom>
          <a:noFill/>
        </p:spPr>
        <p:txBody>
          <a:bodyPr wrap="none" rtlCol="0">
            <a:spAutoFit/>
          </a:bodyPr>
          <a:lstStyle/>
          <a:p>
            <a:r>
              <a:rPr lang="en-GB" dirty="0">
                <a:latin typeface="+mj-lt"/>
              </a:rPr>
              <a:t>EQ56 on</a:t>
            </a:r>
            <a:r>
              <a:rPr lang="en-GB" b="1" dirty="0" smtClean="0">
                <a:solidFill>
                  <a:srgbClr val="7030A0"/>
                </a:solidFill>
                <a:latin typeface="+mj-lt"/>
              </a:rPr>
              <a:t> Equipment Inventory: </a:t>
            </a:r>
          </a:p>
          <a:p>
            <a:pPr marL="285750" indent="-285750">
              <a:buFont typeface="Arial" panose="020B0604020202020204" pitchFamily="34" charset="0"/>
              <a:buChar char="•"/>
            </a:pPr>
            <a:r>
              <a:rPr lang="en-GB" dirty="0" smtClean="0">
                <a:latin typeface="+mj-lt"/>
              </a:rPr>
              <a:t>A hospital </a:t>
            </a:r>
            <a:r>
              <a:rPr lang="en-GB" b="1" dirty="0" smtClean="0">
                <a:solidFill>
                  <a:srgbClr val="7030A0"/>
                </a:solidFill>
                <a:latin typeface="+mj-lt"/>
              </a:rPr>
              <a:t>must</a:t>
            </a:r>
            <a:r>
              <a:rPr lang="en-GB" dirty="0" smtClean="0">
                <a:latin typeface="+mj-lt"/>
              </a:rPr>
              <a:t> </a:t>
            </a:r>
            <a:r>
              <a:rPr lang="en-GB" b="1" dirty="0" smtClean="0">
                <a:solidFill>
                  <a:srgbClr val="7030A0"/>
                </a:solidFill>
                <a:latin typeface="+mj-lt"/>
              </a:rPr>
              <a:t>maintain an equipment inventory</a:t>
            </a:r>
          </a:p>
          <a:p>
            <a:pPr marL="285750" indent="-285750">
              <a:buFont typeface="Arial" panose="020B0604020202020204" pitchFamily="34" charset="0"/>
              <a:buChar char="•"/>
            </a:pPr>
            <a:r>
              <a:rPr lang="en-GB" dirty="0" smtClean="0">
                <a:latin typeface="+mj-lt"/>
              </a:rPr>
              <a:t>it must be defined what equipment goes into the inventory and what not</a:t>
            </a:r>
          </a:p>
          <a:p>
            <a:pPr marL="285750" indent="-285750">
              <a:buFont typeface="Arial" panose="020B0604020202020204" pitchFamily="34" charset="0"/>
              <a:buChar char="•"/>
            </a:pPr>
            <a:r>
              <a:rPr lang="en-GB" dirty="0" smtClean="0">
                <a:latin typeface="+mj-lt"/>
              </a:rPr>
              <a:t>certain ‘fields’ are obligatory in the inventory (e.g. id number, manufacturer, location, etc.)</a:t>
            </a:r>
          </a:p>
          <a:p>
            <a:pPr marL="285750" indent="-285750">
              <a:buFont typeface="Arial" panose="020B0604020202020204" pitchFamily="34" charset="0"/>
              <a:buChar char="•"/>
            </a:pPr>
            <a:r>
              <a:rPr lang="en-GB" dirty="0" smtClean="0">
                <a:latin typeface="+mj-lt"/>
              </a:rPr>
              <a:t>certain fields are optional (e.g. acquisition cost, estimated useful life, warranty expiration, etc.)</a:t>
            </a:r>
          </a:p>
          <a:p>
            <a:pPr marL="285750" indent="-285750">
              <a:buFont typeface="Arial" panose="020B0604020202020204" pitchFamily="34" charset="0"/>
              <a:buChar char="•"/>
            </a:pPr>
            <a:r>
              <a:rPr lang="en-GB" dirty="0" smtClean="0">
                <a:latin typeface="+mj-lt"/>
              </a:rPr>
              <a:t>the inventory must be accurate – in line with reality</a:t>
            </a:r>
          </a:p>
          <a:p>
            <a:pPr marL="285750" indent="-285750">
              <a:buFont typeface="Arial" panose="020B0604020202020204" pitchFamily="34" charset="0"/>
              <a:buChar char="•"/>
            </a:pPr>
            <a:r>
              <a:rPr lang="en-GB" dirty="0" smtClean="0">
                <a:latin typeface="+mj-lt"/>
              </a:rPr>
              <a:t>the inventory must be </a:t>
            </a:r>
            <a:r>
              <a:rPr lang="en-GB" b="1" dirty="0" smtClean="0">
                <a:solidFill>
                  <a:srgbClr val="7030A0"/>
                </a:solidFill>
                <a:latin typeface="+mj-lt"/>
              </a:rPr>
              <a:t>audited yearly </a:t>
            </a:r>
            <a:r>
              <a:rPr lang="en-GB" dirty="0" smtClean="0">
                <a:latin typeface="+mj-lt"/>
              </a:rPr>
              <a:t>(by checking a random selection of equipment)</a:t>
            </a:r>
          </a:p>
        </p:txBody>
      </p:sp>
      <p:sp>
        <p:nvSpPr>
          <p:cNvPr id="12" name="Tekstvak 11"/>
          <p:cNvSpPr txBox="1"/>
          <p:nvPr/>
        </p:nvSpPr>
        <p:spPr>
          <a:xfrm>
            <a:off x="624432" y="4027404"/>
            <a:ext cx="10711843" cy="1477328"/>
          </a:xfrm>
          <a:prstGeom prst="rect">
            <a:avLst/>
          </a:prstGeom>
          <a:noFill/>
        </p:spPr>
        <p:txBody>
          <a:bodyPr wrap="none" rtlCol="0">
            <a:spAutoFit/>
          </a:bodyPr>
          <a:lstStyle/>
          <a:p>
            <a:r>
              <a:rPr lang="en-GB" dirty="0">
                <a:latin typeface="+mj-lt"/>
              </a:rPr>
              <a:t>EQ56 on </a:t>
            </a:r>
            <a:r>
              <a:rPr lang="en-GB" b="1" dirty="0" smtClean="0">
                <a:solidFill>
                  <a:srgbClr val="7030A0"/>
                </a:solidFill>
                <a:latin typeface="+mj-lt"/>
              </a:rPr>
              <a:t>Inspection and Repair Procedures</a:t>
            </a:r>
          </a:p>
          <a:p>
            <a:pPr marL="285750" indent="-285750">
              <a:buFont typeface="Arial" panose="020B0604020202020204" pitchFamily="34" charset="0"/>
              <a:buChar char="•"/>
            </a:pPr>
            <a:r>
              <a:rPr lang="en-GB" dirty="0" smtClean="0">
                <a:latin typeface="+mj-lt"/>
              </a:rPr>
              <a:t>There must be descriptions that state </a:t>
            </a:r>
            <a:r>
              <a:rPr lang="en-GB" b="1" dirty="0" smtClean="0">
                <a:solidFill>
                  <a:srgbClr val="7030A0"/>
                </a:solidFill>
                <a:latin typeface="+mj-lt"/>
              </a:rPr>
              <a:t>what a technician is expected to do when inspecting a device; </a:t>
            </a:r>
            <a:r>
              <a:rPr lang="en-GB" dirty="0">
                <a:latin typeface="+mj-lt"/>
              </a:rPr>
              <a:t>per device</a:t>
            </a:r>
            <a:r>
              <a:rPr lang="en-GB" b="1" dirty="0" smtClean="0">
                <a:solidFill>
                  <a:srgbClr val="7030A0"/>
                </a:solidFill>
                <a:latin typeface="+mj-lt"/>
              </a:rPr>
              <a:t>.</a:t>
            </a:r>
          </a:p>
          <a:p>
            <a:pPr marL="285750" indent="-285750">
              <a:buFont typeface="Arial" panose="020B0604020202020204" pitchFamily="34" charset="0"/>
              <a:buChar char="•"/>
            </a:pPr>
            <a:r>
              <a:rPr lang="en-GB" dirty="0" smtClean="0">
                <a:latin typeface="+mj-lt"/>
              </a:rPr>
              <a:t>Each inspection procedure must include the </a:t>
            </a:r>
            <a:r>
              <a:rPr lang="en-GB" b="1" dirty="0" smtClean="0">
                <a:solidFill>
                  <a:srgbClr val="7030A0"/>
                </a:solidFill>
                <a:latin typeface="+mj-lt"/>
              </a:rPr>
              <a:t>estimate of the time required </a:t>
            </a:r>
            <a:r>
              <a:rPr lang="en-GB" dirty="0" smtClean="0">
                <a:latin typeface="+mj-lt"/>
              </a:rPr>
              <a:t>to perform that procedure</a:t>
            </a:r>
          </a:p>
          <a:p>
            <a:pPr marL="285750" indent="-285750">
              <a:buFont typeface="Arial" panose="020B0604020202020204" pitchFamily="34" charset="0"/>
              <a:buChar char="•"/>
            </a:pPr>
            <a:r>
              <a:rPr lang="en-GB" dirty="0" smtClean="0">
                <a:latin typeface="+mj-lt"/>
              </a:rPr>
              <a:t>There must be a list of (service) </a:t>
            </a:r>
            <a:r>
              <a:rPr lang="en-GB" b="1" dirty="0" smtClean="0">
                <a:solidFill>
                  <a:srgbClr val="7030A0"/>
                </a:solidFill>
                <a:latin typeface="+mj-lt"/>
              </a:rPr>
              <a:t>documents</a:t>
            </a:r>
            <a:r>
              <a:rPr lang="en-GB" dirty="0" smtClean="0">
                <a:latin typeface="+mj-lt"/>
              </a:rPr>
              <a:t> that are required for maintenance. </a:t>
            </a:r>
          </a:p>
          <a:p>
            <a:pPr marL="285750" indent="-285750">
              <a:buFont typeface="Arial" panose="020B0604020202020204" pitchFamily="34" charset="0"/>
              <a:buChar char="•"/>
            </a:pPr>
            <a:r>
              <a:rPr lang="en-GB" dirty="0" smtClean="0">
                <a:latin typeface="+mj-lt"/>
              </a:rPr>
              <a:t>There must be a description on how documentation regarding equipment repair is kept/archived</a:t>
            </a:r>
          </a:p>
        </p:txBody>
      </p:sp>
      <p:pic>
        <p:nvPicPr>
          <p:cNvPr id="1026" name="Picture 2" descr="http://images.techstreet.com/coverart/3/0/2/18553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53074" y="224259"/>
            <a:ext cx="1875205" cy="240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3931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113262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AAMI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EQ56: selection of recommendations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538314" y="1737781"/>
            <a:ext cx="8605686" cy="3416320"/>
          </a:xfrm>
          <a:prstGeom prst="rect">
            <a:avLst/>
          </a:prstGeom>
          <a:noFill/>
        </p:spPr>
        <p:txBody>
          <a:bodyPr wrap="square" rtlCol="0">
            <a:spAutoFit/>
          </a:bodyPr>
          <a:lstStyle/>
          <a:p>
            <a:r>
              <a:rPr lang="en-GB" dirty="0" smtClean="0">
                <a:solidFill>
                  <a:srgbClr val="7030A0"/>
                </a:solidFill>
                <a:latin typeface="+mj-lt"/>
              </a:rPr>
              <a:t>EQ5: </a:t>
            </a:r>
            <a:r>
              <a:rPr lang="en-GB" b="1" dirty="0" smtClean="0">
                <a:solidFill>
                  <a:srgbClr val="7030A0"/>
                </a:solidFill>
                <a:latin typeface="+mj-lt"/>
              </a:rPr>
              <a:t>other selected Recommendations</a:t>
            </a:r>
          </a:p>
          <a:p>
            <a:pPr marL="285750" indent="-285750">
              <a:buFont typeface="Arial" panose="020B0604020202020204" pitchFamily="34" charset="0"/>
              <a:buChar char="•"/>
            </a:pPr>
            <a:r>
              <a:rPr lang="en-GB" b="1" dirty="0">
                <a:solidFill>
                  <a:srgbClr val="7030A0"/>
                </a:solidFill>
                <a:latin typeface="+mj-lt"/>
              </a:rPr>
              <a:t>Training </a:t>
            </a:r>
            <a:r>
              <a:rPr lang="en-GB" dirty="0">
                <a:latin typeface="+mj-lt"/>
              </a:rPr>
              <a:t>for each BMET is required to be at least 72 hours over a 3 year </a:t>
            </a:r>
            <a:r>
              <a:rPr lang="en-GB" dirty="0" smtClean="0">
                <a:latin typeface="+mj-lt"/>
              </a:rPr>
              <a:t>period.</a:t>
            </a:r>
            <a:endParaRPr lang="en-GB" dirty="0">
              <a:latin typeface="+mj-lt"/>
            </a:endParaRPr>
          </a:p>
          <a:p>
            <a:pPr marL="285750" indent="-285750">
              <a:buFont typeface="Arial" panose="020B0604020202020204" pitchFamily="34" charset="0"/>
              <a:buChar char="•"/>
            </a:pPr>
            <a:r>
              <a:rPr lang="en-GB" dirty="0">
                <a:latin typeface="+mj-lt"/>
              </a:rPr>
              <a:t>Training for a new employee is at least 36 hours in the first </a:t>
            </a:r>
            <a:r>
              <a:rPr lang="en-GB" dirty="0" smtClean="0">
                <a:latin typeface="+mj-lt"/>
              </a:rPr>
              <a:t>year.</a:t>
            </a:r>
            <a:endParaRPr lang="en-GB" dirty="0">
              <a:latin typeface="+mj-lt"/>
            </a:endParaRPr>
          </a:p>
          <a:p>
            <a:pPr marL="285750" indent="-285750">
              <a:buFont typeface="Arial" panose="020B0604020202020204" pitchFamily="34" charset="0"/>
              <a:buChar char="•"/>
            </a:pPr>
            <a:r>
              <a:rPr lang="en-GB" dirty="0">
                <a:latin typeface="+mj-lt"/>
              </a:rPr>
              <a:t>There must be procedures describing </a:t>
            </a:r>
            <a:r>
              <a:rPr lang="en-GB" b="1" dirty="0">
                <a:solidFill>
                  <a:srgbClr val="7030A0"/>
                </a:solidFill>
                <a:latin typeface="+mj-lt"/>
              </a:rPr>
              <a:t>acceptance </a:t>
            </a:r>
            <a:r>
              <a:rPr lang="en-GB" b="1" dirty="0" smtClean="0">
                <a:solidFill>
                  <a:srgbClr val="7030A0"/>
                </a:solidFill>
                <a:latin typeface="+mj-lt"/>
              </a:rPr>
              <a:t>testing</a:t>
            </a:r>
            <a:r>
              <a:rPr lang="en-GB" dirty="0" smtClean="0">
                <a:latin typeface="+mj-lt"/>
              </a:rPr>
              <a:t>; including </a:t>
            </a:r>
            <a:r>
              <a:rPr lang="en-GB" dirty="0">
                <a:latin typeface="+mj-lt"/>
              </a:rPr>
              <a:t>communication with users on arrival </a:t>
            </a:r>
            <a:r>
              <a:rPr lang="en-GB" dirty="0" smtClean="0">
                <a:latin typeface="+mj-lt"/>
              </a:rPr>
              <a:t>of shipment and on installation</a:t>
            </a:r>
            <a:endParaRPr lang="en-GB" dirty="0">
              <a:latin typeface="+mj-lt"/>
            </a:endParaRPr>
          </a:p>
          <a:p>
            <a:pPr marL="285750" indent="-285750">
              <a:buFont typeface="Arial" panose="020B0604020202020204" pitchFamily="34" charset="0"/>
              <a:buChar char="•"/>
            </a:pPr>
            <a:r>
              <a:rPr lang="en-GB" b="1" dirty="0">
                <a:solidFill>
                  <a:srgbClr val="7030A0"/>
                </a:solidFill>
                <a:latin typeface="+mj-lt"/>
              </a:rPr>
              <a:t>Inspection intervals </a:t>
            </a:r>
            <a:r>
              <a:rPr lang="en-GB" dirty="0">
                <a:latin typeface="+mj-lt"/>
              </a:rPr>
              <a:t>per equipment should be listed and verified</a:t>
            </a:r>
          </a:p>
          <a:p>
            <a:pPr marL="285750" indent="-285750">
              <a:buFont typeface="Arial" panose="020B0604020202020204" pitchFamily="34" charset="0"/>
              <a:buChar char="•"/>
            </a:pPr>
            <a:r>
              <a:rPr lang="en-GB" dirty="0" smtClean="0">
                <a:latin typeface="+mj-lt"/>
              </a:rPr>
              <a:t>Required </a:t>
            </a:r>
            <a:r>
              <a:rPr lang="en-GB" b="1" dirty="0" smtClean="0">
                <a:solidFill>
                  <a:srgbClr val="7030A0"/>
                </a:solidFill>
                <a:latin typeface="+mj-lt"/>
              </a:rPr>
              <a:t>number of (BMET) staff </a:t>
            </a:r>
            <a:r>
              <a:rPr lang="en-GB" dirty="0" smtClean="0">
                <a:latin typeface="+mj-lt"/>
              </a:rPr>
              <a:t>should be identified, adequate for maintenance tasks</a:t>
            </a:r>
          </a:p>
          <a:p>
            <a:pPr marL="285750" indent="-285750">
              <a:buFont typeface="Arial" panose="020B0604020202020204" pitchFamily="34" charset="0"/>
              <a:buChar char="•"/>
            </a:pPr>
            <a:r>
              <a:rPr lang="en-GB" dirty="0" smtClean="0">
                <a:latin typeface="+mj-lt"/>
              </a:rPr>
              <a:t>Adequate </a:t>
            </a:r>
            <a:r>
              <a:rPr lang="en-GB" b="1" dirty="0" smtClean="0">
                <a:solidFill>
                  <a:srgbClr val="7030A0"/>
                </a:solidFill>
                <a:latin typeface="+mj-lt"/>
              </a:rPr>
              <a:t>workshop space </a:t>
            </a:r>
            <a:r>
              <a:rPr lang="en-GB" dirty="0" smtClean="0">
                <a:latin typeface="+mj-lt"/>
              </a:rPr>
              <a:t>must be allocated</a:t>
            </a:r>
          </a:p>
          <a:p>
            <a:pPr marL="285750" indent="-285750">
              <a:buFont typeface="Arial" panose="020B0604020202020204" pitchFamily="34" charset="0"/>
              <a:buChar char="•"/>
            </a:pPr>
            <a:r>
              <a:rPr lang="en-GB" dirty="0" smtClean="0">
                <a:latin typeface="+mj-lt"/>
              </a:rPr>
              <a:t>Space to store unused equipment should be identified</a:t>
            </a:r>
          </a:p>
          <a:p>
            <a:pPr marL="285750" indent="-285750">
              <a:buFont typeface="Arial" panose="020B0604020202020204" pitchFamily="34" charset="0"/>
              <a:buChar char="•"/>
            </a:pPr>
            <a:r>
              <a:rPr lang="en-GB" dirty="0" smtClean="0">
                <a:latin typeface="+mj-lt"/>
              </a:rPr>
              <a:t>Financial management: budgets must be established</a:t>
            </a:r>
          </a:p>
          <a:p>
            <a:pPr marL="285750" indent="-285750">
              <a:buFont typeface="Arial" panose="020B0604020202020204" pitchFamily="34" charset="0"/>
              <a:buChar char="•"/>
            </a:pPr>
            <a:r>
              <a:rPr lang="en-GB" dirty="0" smtClean="0">
                <a:latin typeface="+mj-lt"/>
              </a:rPr>
              <a:t>Test equipment must be defined</a:t>
            </a:r>
          </a:p>
          <a:p>
            <a:pPr marL="285750" indent="-285750">
              <a:buFont typeface="Arial" panose="020B0604020202020204" pitchFamily="34" charset="0"/>
              <a:buChar char="•"/>
            </a:pPr>
            <a:r>
              <a:rPr lang="en-GB" dirty="0" smtClean="0">
                <a:latin typeface="+mj-lt"/>
              </a:rPr>
              <a:t>Incident Investigation must be executed with qualified persons</a:t>
            </a:r>
            <a:endParaRPr lang="en-GB" dirty="0">
              <a:latin typeface="+mj-lt"/>
            </a:endParaRPr>
          </a:p>
        </p:txBody>
      </p:sp>
      <p:pic>
        <p:nvPicPr>
          <p:cNvPr id="8" name="Picture 2" descr="http://images.techstreet.com/coverart/3/0/2/18553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14573" y="166507"/>
            <a:ext cx="1875205" cy="240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5930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 Medical Device Management in the UK</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a:stretch>
            <a:fillRect/>
          </a:stretch>
        </p:blipFill>
        <p:spPr>
          <a:xfrm>
            <a:off x="1014592" y="3365006"/>
            <a:ext cx="3819875" cy="1286025"/>
          </a:xfrm>
          <a:prstGeom prst="rect">
            <a:avLst/>
          </a:prstGeom>
        </p:spPr>
      </p:pic>
      <p:sp>
        <p:nvSpPr>
          <p:cNvPr id="4" name="Rechthoek 3"/>
          <p:cNvSpPr/>
          <p:nvPr/>
        </p:nvSpPr>
        <p:spPr>
          <a:xfrm>
            <a:off x="7245530" y="1654057"/>
            <a:ext cx="4720045" cy="923330"/>
          </a:xfrm>
          <a:prstGeom prst="rect">
            <a:avLst/>
          </a:prstGeom>
        </p:spPr>
        <p:txBody>
          <a:bodyPr wrap="square">
            <a:spAutoFit/>
          </a:bodyPr>
          <a:lstStyle/>
          <a:p>
            <a:r>
              <a:rPr lang="en-GB" dirty="0">
                <a:latin typeface="+mj-lt"/>
              </a:rPr>
              <a:t>https://www.gov.uk/government/organisations/medicines-and-healthcare-products-regulatory-agency</a:t>
            </a:r>
          </a:p>
        </p:txBody>
      </p:sp>
      <p:sp>
        <p:nvSpPr>
          <p:cNvPr id="9" name="Rechthoek 8"/>
          <p:cNvSpPr/>
          <p:nvPr/>
        </p:nvSpPr>
        <p:spPr>
          <a:xfrm>
            <a:off x="374649" y="1637132"/>
            <a:ext cx="6343729" cy="1200329"/>
          </a:xfrm>
          <a:prstGeom prst="rect">
            <a:avLst/>
          </a:prstGeom>
        </p:spPr>
        <p:txBody>
          <a:bodyPr wrap="square">
            <a:spAutoFit/>
          </a:bodyPr>
          <a:lstStyle/>
          <a:p>
            <a:r>
              <a:rPr lang="en-GB" b="1" dirty="0">
                <a:solidFill>
                  <a:srgbClr val="7030A0"/>
                </a:solidFill>
                <a:latin typeface="+mj-lt"/>
              </a:rPr>
              <a:t>The Medicines and Healthcare Products Regulatory Agency (MHRA)</a:t>
            </a:r>
            <a:r>
              <a:rPr lang="en-GB" dirty="0"/>
              <a:t> </a:t>
            </a:r>
            <a:r>
              <a:rPr lang="en-GB" dirty="0">
                <a:latin typeface="+mj-lt"/>
              </a:rPr>
              <a:t>is an executive agency of the Department of Health in the United Kingdom which is responsible for ensuring that medicines and medical devices work and are acceptably safe.</a:t>
            </a: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5530" y="2922867"/>
            <a:ext cx="4415269" cy="3236450"/>
          </a:xfrm>
          <a:prstGeom prst="rect">
            <a:avLst/>
          </a:prstGeom>
          <a:ln>
            <a:solidFill>
              <a:schemeClr val="tx1"/>
            </a:solidFill>
          </a:ln>
        </p:spPr>
      </p:pic>
      <p:sp>
        <p:nvSpPr>
          <p:cNvPr id="7" name="Rechthoek 6"/>
          <p:cNvSpPr/>
          <p:nvPr/>
        </p:nvSpPr>
        <p:spPr>
          <a:xfrm>
            <a:off x="590487" y="5212246"/>
            <a:ext cx="4658905" cy="923330"/>
          </a:xfrm>
          <a:prstGeom prst="rect">
            <a:avLst/>
          </a:prstGeom>
        </p:spPr>
        <p:txBody>
          <a:bodyPr wrap="square">
            <a:spAutoFit/>
          </a:bodyPr>
          <a:lstStyle/>
          <a:p>
            <a:pPr algn="ctr"/>
            <a:r>
              <a:rPr lang="en-GB" dirty="0">
                <a:latin typeface="+mj-lt"/>
              </a:rPr>
              <a:t>The </a:t>
            </a:r>
            <a:r>
              <a:rPr lang="en-GB" dirty="0" smtClean="0">
                <a:latin typeface="+mj-lt"/>
              </a:rPr>
              <a:t>‘</a:t>
            </a:r>
            <a:r>
              <a:rPr lang="en-GB" b="1" dirty="0" smtClean="0">
                <a:solidFill>
                  <a:srgbClr val="7030A0"/>
                </a:solidFill>
                <a:latin typeface="+mj-lt"/>
              </a:rPr>
              <a:t>Managing </a:t>
            </a:r>
            <a:r>
              <a:rPr lang="en-GB" b="1" dirty="0">
                <a:solidFill>
                  <a:srgbClr val="7030A0"/>
                </a:solidFill>
                <a:latin typeface="+mj-lt"/>
              </a:rPr>
              <a:t>medical devices</a:t>
            </a:r>
            <a:r>
              <a:rPr lang="en-GB" dirty="0">
                <a:latin typeface="+mj-lt"/>
              </a:rPr>
              <a:t>’ </a:t>
            </a:r>
            <a:r>
              <a:rPr lang="en-GB" dirty="0" smtClean="0">
                <a:latin typeface="+mj-lt"/>
              </a:rPr>
              <a:t>bulletin describes required ways of managing medical equipment in the UK</a:t>
            </a:r>
            <a:endParaRPr lang="en-GB" dirty="0">
              <a:latin typeface="+mj-lt"/>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24427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 on Management Responsibility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467703" y="4110649"/>
            <a:ext cx="8896429" cy="646331"/>
          </a:xfrm>
          <a:prstGeom prst="rect">
            <a:avLst/>
          </a:prstGeom>
          <a:noFill/>
        </p:spPr>
        <p:txBody>
          <a:bodyPr wrap="square" rtlCol="0">
            <a:spAutoFit/>
          </a:bodyPr>
          <a:lstStyle/>
          <a:p>
            <a:r>
              <a:rPr lang="en-GB" dirty="0" smtClean="0">
                <a:latin typeface="+mj-lt"/>
              </a:rPr>
              <a:t>Healthcare </a:t>
            </a:r>
            <a:r>
              <a:rPr lang="en-GB" dirty="0">
                <a:latin typeface="+mj-lt"/>
              </a:rPr>
              <a:t>organisations should appoint </a:t>
            </a:r>
            <a:r>
              <a:rPr lang="en-GB" b="1" dirty="0">
                <a:solidFill>
                  <a:srgbClr val="7030A0"/>
                </a:solidFill>
                <a:latin typeface="+mj-lt"/>
              </a:rPr>
              <a:t>Medical Device Safety Officers </a:t>
            </a:r>
            <a:r>
              <a:rPr lang="en-GB" dirty="0">
                <a:latin typeface="+mj-lt"/>
              </a:rPr>
              <a:t>(MDSO) or equivalent. </a:t>
            </a:r>
            <a:endParaRPr lang="en-GB" dirty="0" smtClean="0">
              <a:latin typeface="+mj-lt"/>
            </a:endParaRPr>
          </a:p>
          <a:p>
            <a:r>
              <a:rPr lang="en-GB" dirty="0" smtClean="0">
                <a:latin typeface="+mj-lt"/>
              </a:rPr>
              <a:t>Part </a:t>
            </a:r>
            <a:r>
              <a:rPr lang="en-GB" dirty="0">
                <a:latin typeface="+mj-lt"/>
              </a:rPr>
              <a:t>of the MDSO role is to </a:t>
            </a:r>
            <a:r>
              <a:rPr lang="en-GB" b="1" dirty="0">
                <a:solidFill>
                  <a:srgbClr val="7030A0"/>
                </a:solidFill>
                <a:latin typeface="+mj-lt"/>
              </a:rPr>
              <a:t>report adverse incidents </a:t>
            </a:r>
            <a:r>
              <a:rPr lang="en-GB" dirty="0">
                <a:latin typeface="+mj-lt"/>
              </a:rPr>
              <a:t>to the MHRA and other official agencies. </a:t>
            </a:r>
            <a:endParaRPr lang="en-GB" dirty="0" smtClean="0">
              <a:latin typeface="+mj-lt"/>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463" y="131873"/>
            <a:ext cx="2475316" cy="1815460"/>
          </a:xfrm>
          <a:prstGeom prst="rect">
            <a:avLst/>
          </a:prstGeom>
          <a:ln>
            <a:solidFill>
              <a:schemeClr val="tx1"/>
            </a:solidFill>
          </a:ln>
        </p:spPr>
      </p:pic>
      <p:sp>
        <p:nvSpPr>
          <p:cNvPr id="5" name="Rechthoek 4"/>
          <p:cNvSpPr/>
          <p:nvPr/>
        </p:nvSpPr>
        <p:spPr>
          <a:xfrm>
            <a:off x="399970" y="1391572"/>
            <a:ext cx="6483429" cy="646331"/>
          </a:xfrm>
          <a:prstGeom prst="rect">
            <a:avLst/>
          </a:prstGeom>
        </p:spPr>
        <p:txBody>
          <a:bodyPr wrap="square">
            <a:spAutoFit/>
          </a:bodyPr>
          <a:lstStyle/>
          <a:p>
            <a:pPr lvl="0"/>
            <a:r>
              <a:rPr lang="en-GB" dirty="0">
                <a:solidFill>
                  <a:srgbClr val="000000"/>
                </a:solidFill>
                <a:latin typeface="Calibri Light" panose="020F0302020204030204"/>
              </a:rPr>
              <a:t>Healthcare organisations should appoint a </a:t>
            </a:r>
            <a:r>
              <a:rPr lang="en-GB" b="1" dirty="0">
                <a:solidFill>
                  <a:srgbClr val="7030A0"/>
                </a:solidFill>
                <a:latin typeface="Calibri Light" panose="020F0302020204030204"/>
              </a:rPr>
              <a:t>director or board member</a:t>
            </a:r>
            <a:r>
              <a:rPr lang="en-GB" dirty="0">
                <a:solidFill>
                  <a:srgbClr val="000000"/>
                </a:solidFill>
                <a:latin typeface="Calibri Light" panose="020F0302020204030204"/>
              </a:rPr>
              <a:t> with overall responsibility for medical device management. </a:t>
            </a:r>
          </a:p>
        </p:txBody>
      </p:sp>
      <p:sp>
        <p:nvSpPr>
          <p:cNvPr id="7" name="Rechthoek 6"/>
          <p:cNvSpPr/>
          <p:nvPr/>
        </p:nvSpPr>
        <p:spPr>
          <a:xfrm>
            <a:off x="399970" y="2291819"/>
            <a:ext cx="8811762" cy="1477328"/>
          </a:xfrm>
          <a:prstGeom prst="rect">
            <a:avLst/>
          </a:prstGeom>
        </p:spPr>
        <p:txBody>
          <a:bodyPr wrap="square">
            <a:spAutoFit/>
          </a:bodyPr>
          <a:lstStyle/>
          <a:p>
            <a:pPr lvl="0"/>
            <a:r>
              <a:rPr lang="en-GB" dirty="0">
                <a:solidFill>
                  <a:srgbClr val="000000"/>
                </a:solidFill>
                <a:latin typeface="Calibri Light" panose="020F0302020204030204"/>
              </a:rPr>
              <a:t>There should be systems in place to ensure </a:t>
            </a:r>
            <a:r>
              <a:rPr lang="en-GB" b="1" dirty="0">
                <a:solidFill>
                  <a:srgbClr val="7030A0"/>
                </a:solidFill>
                <a:latin typeface="Calibri Light" panose="020F0302020204030204"/>
              </a:rPr>
              <a:t>reporting of device issues </a:t>
            </a:r>
            <a:r>
              <a:rPr lang="en-GB" dirty="0">
                <a:solidFill>
                  <a:srgbClr val="000000"/>
                </a:solidFill>
                <a:latin typeface="Calibri Light" panose="020F0302020204030204"/>
              </a:rPr>
              <a:t>including:</a:t>
            </a: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effectiveness of the medical devices management system</a:t>
            </a: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condition and performance of medical devices including: device failures and issues; utilisation, performance, maintenance; repair and calibration history</a:t>
            </a:r>
          </a:p>
          <a:p>
            <a:pPr marL="742950" lvl="1" indent="-285750">
              <a:buFont typeface="Arial" panose="020B0604020202020204" pitchFamily="34" charset="0"/>
              <a:buChar char="•"/>
            </a:pPr>
            <a:r>
              <a:rPr lang="en-GB" dirty="0">
                <a:solidFill>
                  <a:srgbClr val="000000"/>
                </a:solidFill>
                <a:latin typeface="Calibri Light" panose="020F0302020204030204"/>
              </a:rPr>
              <a:t>t</a:t>
            </a:r>
            <a:r>
              <a:rPr lang="en-GB" dirty="0" smtClean="0">
                <a:solidFill>
                  <a:srgbClr val="000000"/>
                </a:solidFill>
                <a:latin typeface="Calibri Light" panose="020F0302020204030204"/>
              </a:rPr>
              <a:t>he </a:t>
            </a:r>
            <a:r>
              <a:rPr lang="en-GB" dirty="0">
                <a:solidFill>
                  <a:srgbClr val="000000"/>
                </a:solidFill>
                <a:latin typeface="Calibri Light" panose="020F0302020204030204"/>
              </a:rPr>
              <a:t>execution of investment, replacement and disposal plans.</a:t>
            </a:r>
          </a:p>
        </p:txBody>
      </p:sp>
      <p:sp>
        <p:nvSpPr>
          <p:cNvPr id="8" name="Rechthoek 7"/>
          <p:cNvSpPr/>
          <p:nvPr/>
        </p:nvSpPr>
        <p:spPr>
          <a:xfrm>
            <a:off x="467703" y="5073637"/>
            <a:ext cx="11522076" cy="646331"/>
          </a:xfrm>
          <a:prstGeom prst="rect">
            <a:avLst/>
          </a:prstGeom>
        </p:spPr>
        <p:txBody>
          <a:bodyPr wrap="square">
            <a:spAutoFit/>
          </a:bodyPr>
          <a:lstStyle/>
          <a:p>
            <a:pPr lvl="0"/>
            <a:r>
              <a:rPr lang="en-GB" dirty="0">
                <a:solidFill>
                  <a:srgbClr val="000000"/>
                </a:solidFill>
                <a:latin typeface="Calibri Light" panose="020F0302020204030204"/>
              </a:rPr>
              <a:t>Healthcare organisations should set out a </a:t>
            </a:r>
            <a:r>
              <a:rPr lang="en-GB" b="1" dirty="0">
                <a:solidFill>
                  <a:srgbClr val="7030A0"/>
                </a:solidFill>
                <a:latin typeface="Calibri Light" panose="020F0302020204030204"/>
              </a:rPr>
              <a:t>long term approach and objectives </a:t>
            </a:r>
            <a:r>
              <a:rPr lang="en-GB" dirty="0">
                <a:solidFill>
                  <a:srgbClr val="000000"/>
                </a:solidFill>
                <a:latin typeface="Calibri Light" panose="020F0302020204030204"/>
              </a:rPr>
              <a:t>for the management of their medical devices, including strategic replacement and development equipment procurement planning</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167106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904675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devices management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group</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463" y="131873"/>
            <a:ext cx="2475316" cy="1815460"/>
          </a:xfrm>
          <a:prstGeom prst="rect">
            <a:avLst/>
          </a:prstGeom>
          <a:noFill/>
          <a:ln>
            <a:solidFill>
              <a:schemeClr val="tx1"/>
            </a:solidFill>
          </a:ln>
        </p:spPr>
      </p:pic>
      <p:sp>
        <p:nvSpPr>
          <p:cNvPr id="9" name="Rechthoek 8"/>
          <p:cNvSpPr/>
          <p:nvPr/>
        </p:nvSpPr>
        <p:spPr>
          <a:xfrm>
            <a:off x="467704" y="1427747"/>
            <a:ext cx="8557763" cy="4801314"/>
          </a:xfrm>
          <a:prstGeom prst="rect">
            <a:avLst/>
          </a:prstGeom>
        </p:spPr>
        <p:txBody>
          <a:bodyPr wrap="square">
            <a:spAutoFit/>
          </a:bodyPr>
          <a:lstStyle/>
          <a:p>
            <a:r>
              <a:rPr lang="en-GB" dirty="0" smtClean="0">
                <a:latin typeface="+mj-lt"/>
              </a:rPr>
              <a:t>Healthcare </a:t>
            </a:r>
            <a:r>
              <a:rPr lang="en-GB" dirty="0">
                <a:latin typeface="+mj-lt"/>
              </a:rPr>
              <a:t>organisations should establish a </a:t>
            </a:r>
            <a:r>
              <a:rPr lang="en-GB" b="1" dirty="0">
                <a:solidFill>
                  <a:srgbClr val="7030A0"/>
                </a:solidFill>
                <a:latin typeface="+mj-lt"/>
              </a:rPr>
              <a:t>medical devices management group </a:t>
            </a:r>
            <a:r>
              <a:rPr lang="en-GB" dirty="0">
                <a:latin typeface="+mj-lt"/>
              </a:rPr>
              <a:t>to develop and implement policies across the organisation.</a:t>
            </a:r>
          </a:p>
          <a:p>
            <a:r>
              <a:rPr lang="en-GB" dirty="0">
                <a:latin typeface="+mj-lt"/>
              </a:rPr>
              <a:t>Membership of the group should depend on the requirements of each healthcare organisation, but needs to be broad enough to address all the policy </a:t>
            </a:r>
            <a:r>
              <a:rPr lang="en-GB" dirty="0" smtClean="0">
                <a:latin typeface="+mj-lt"/>
              </a:rPr>
              <a:t>areas. </a:t>
            </a:r>
            <a:r>
              <a:rPr lang="en-GB" dirty="0">
                <a:latin typeface="+mj-lt"/>
              </a:rPr>
              <a:t>It needs appropriate representation from among the following groups of staff:</a:t>
            </a:r>
          </a:p>
          <a:p>
            <a:pPr lvl="1"/>
            <a:r>
              <a:rPr lang="en-GB" dirty="0">
                <a:latin typeface="+mj-lt"/>
              </a:rPr>
              <a:t>• clinical</a:t>
            </a:r>
          </a:p>
          <a:p>
            <a:pPr lvl="1"/>
            <a:r>
              <a:rPr lang="en-GB" dirty="0">
                <a:latin typeface="+mj-lt"/>
              </a:rPr>
              <a:t>• clinical / biomedical engineering</a:t>
            </a:r>
          </a:p>
          <a:p>
            <a:pPr lvl="1"/>
            <a:r>
              <a:rPr lang="en-GB" dirty="0" smtClean="0">
                <a:latin typeface="+mj-lt"/>
              </a:rPr>
              <a:t>• </a:t>
            </a:r>
            <a:r>
              <a:rPr lang="en-GB" dirty="0">
                <a:latin typeface="+mj-lt"/>
              </a:rPr>
              <a:t>management</a:t>
            </a:r>
          </a:p>
          <a:p>
            <a:pPr lvl="1"/>
            <a:r>
              <a:rPr lang="en-GB" dirty="0">
                <a:latin typeface="+mj-lt"/>
              </a:rPr>
              <a:t>• infection control</a:t>
            </a:r>
          </a:p>
          <a:p>
            <a:pPr lvl="1"/>
            <a:r>
              <a:rPr lang="en-GB" dirty="0">
                <a:latin typeface="+mj-lt"/>
              </a:rPr>
              <a:t>• decontamination lead</a:t>
            </a:r>
          </a:p>
          <a:p>
            <a:pPr lvl="1"/>
            <a:r>
              <a:rPr lang="en-GB" dirty="0">
                <a:latin typeface="+mj-lt"/>
              </a:rPr>
              <a:t>• risk management</a:t>
            </a:r>
          </a:p>
          <a:p>
            <a:pPr lvl="1"/>
            <a:r>
              <a:rPr lang="en-GB" dirty="0">
                <a:latin typeface="+mj-lt"/>
              </a:rPr>
              <a:t>• engineering</a:t>
            </a:r>
          </a:p>
          <a:p>
            <a:pPr lvl="1"/>
            <a:r>
              <a:rPr lang="en-GB" dirty="0">
                <a:latin typeface="+mj-lt"/>
              </a:rPr>
              <a:t>• maintenance</a:t>
            </a:r>
          </a:p>
          <a:p>
            <a:pPr lvl="1"/>
            <a:r>
              <a:rPr lang="en-GB" dirty="0" smtClean="0">
                <a:latin typeface="+mj-lt"/>
              </a:rPr>
              <a:t>• </a:t>
            </a:r>
            <a:r>
              <a:rPr lang="en-GB" dirty="0">
                <a:latin typeface="+mj-lt"/>
              </a:rPr>
              <a:t>purchasing</a:t>
            </a:r>
          </a:p>
          <a:p>
            <a:pPr lvl="1"/>
            <a:r>
              <a:rPr lang="en-GB" dirty="0">
                <a:latin typeface="+mj-lt"/>
              </a:rPr>
              <a:t>• medical device trainers</a:t>
            </a:r>
          </a:p>
          <a:p>
            <a:pPr lvl="1"/>
            <a:r>
              <a:rPr lang="en-GB" dirty="0">
                <a:latin typeface="+mj-lt"/>
              </a:rPr>
              <a:t>• medical device users</a:t>
            </a:r>
          </a:p>
          <a:p>
            <a:pPr lvl="1"/>
            <a:r>
              <a:rPr lang="en-GB" dirty="0">
                <a:latin typeface="+mj-lt"/>
              </a:rPr>
              <a:t>• </a:t>
            </a:r>
            <a:r>
              <a:rPr lang="en-GB" dirty="0" smtClean="0">
                <a:latin typeface="+mj-lt"/>
              </a:rPr>
              <a:t>MDSOs</a:t>
            </a:r>
            <a:endParaRPr lang="en-GB" dirty="0">
              <a:latin typeface="+mj-lt"/>
            </a:endParaRPr>
          </a:p>
        </p:txBody>
      </p:sp>
      <p:sp>
        <p:nvSpPr>
          <p:cNvPr id="10" name="Rechthoek 9"/>
          <p:cNvSpPr/>
          <p:nvPr/>
        </p:nvSpPr>
        <p:spPr>
          <a:xfrm>
            <a:off x="5571066" y="3462503"/>
            <a:ext cx="6282268" cy="2862322"/>
          </a:xfrm>
          <a:prstGeom prst="rect">
            <a:avLst/>
          </a:prstGeom>
        </p:spPr>
        <p:txBody>
          <a:bodyPr wrap="square">
            <a:spAutoFit/>
          </a:bodyPr>
          <a:lstStyle/>
          <a:p>
            <a:pPr marL="177800" lvl="0" indent="-177800">
              <a:tabLst>
                <a:tab pos="177800" algn="l"/>
              </a:tabLs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group’s role should be to:</a:t>
            </a:r>
          </a:p>
          <a:p>
            <a:pPr marL="177800" lvl="0" indent="-177800">
              <a:tabLst>
                <a:tab pos="177800"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improve communication </a:t>
            </a:r>
            <a:r>
              <a:rPr lang="en-GB" dirty="0">
                <a:solidFill>
                  <a:srgbClr val="000000"/>
                </a:solidFill>
                <a:latin typeface="Calibri Light" panose="020F0302020204030204"/>
              </a:rPr>
              <a:t>about medical devices within the organisation</a:t>
            </a:r>
          </a:p>
          <a:p>
            <a:pPr marL="177800" lvl="0" indent="-177800">
              <a:tabLst>
                <a:tab pos="177800"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ensure involvement </a:t>
            </a:r>
            <a:r>
              <a:rPr lang="en-GB" dirty="0">
                <a:solidFill>
                  <a:srgbClr val="000000"/>
                </a:solidFill>
                <a:latin typeface="Calibri Light" panose="020F0302020204030204"/>
              </a:rPr>
              <a:t>of clinicians, technical staff and users in relation to any proposed </a:t>
            </a:r>
            <a:r>
              <a:rPr lang="en-GB" dirty="0" smtClean="0">
                <a:solidFill>
                  <a:srgbClr val="000000"/>
                </a:solidFill>
                <a:latin typeface="Calibri Light" panose="020F0302020204030204"/>
              </a:rPr>
              <a:t>changes, where </a:t>
            </a:r>
            <a:r>
              <a:rPr lang="en-GB" dirty="0">
                <a:solidFill>
                  <a:srgbClr val="000000"/>
                </a:solidFill>
                <a:latin typeface="Calibri Light" panose="020F0302020204030204"/>
              </a:rPr>
              <a:t>appropriate</a:t>
            </a:r>
          </a:p>
          <a:p>
            <a:pPr marL="177800" lvl="0" indent="-177800">
              <a:tabLst>
                <a:tab pos="177800"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define persons responsible </a:t>
            </a:r>
            <a:r>
              <a:rPr lang="en-GB" dirty="0">
                <a:solidFill>
                  <a:srgbClr val="000000"/>
                </a:solidFill>
                <a:latin typeface="Calibri Light" panose="020F0302020204030204"/>
              </a:rPr>
              <a:t>for device management tasks, training and safe device operation</a:t>
            </a:r>
          </a:p>
          <a:p>
            <a:pPr marL="177800" lvl="0" indent="-177800">
              <a:tabLst>
                <a:tab pos="177800" algn="l"/>
              </a:tabLst>
            </a:pPr>
            <a:r>
              <a:rPr lang="en-GB" dirty="0">
                <a:solidFill>
                  <a:srgbClr val="000000"/>
                </a:solidFill>
                <a:latin typeface="Calibri Light" panose="020F0302020204030204"/>
              </a:rPr>
              <a:t>• define and review the device management </a:t>
            </a:r>
            <a:r>
              <a:rPr lang="en-GB" b="1" dirty="0">
                <a:solidFill>
                  <a:srgbClr val="7030A0"/>
                </a:solidFill>
                <a:latin typeface="Calibri Light" panose="020F0302020204030204"/>
              </a:rPr>
              <a:t>policy</a:t>
            </a:r>
          </a:p>
          <a:p>
            <a:pPr marL="177800" lvl="0" indent="-177800">
              <a:tabLst>
                <a:tab pos="177800"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review incidents </a:t>
            </a:r>
            <a:r>
              <a:rPr lang="en-GB" dirty="0">
                <a:solidFill>
                  <a:srgbClr val="000000"/>
                </a:solidFill>
                <a:latin typeface="Calibri Light" panose="020F0302020204030204"/>
              </a:rPr>
              <a:t>including governance issues relating to medical device management.</a:t>
            </a: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8532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601711"/>
            <a:ext cx="904675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MHRA: Reporting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adverse incidents </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Management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463" y="131873"/>
            <a:ext cx="2475316" cy="1815460"/>
          </a:xfrm>
          <a:prstGeom prst="rect">
            <a:avLst/>
          </a:prstGeom>
          <a:ln>
            <a:solidFill>
              <a:schemeClr val="tx1"/>
            </a:solidFill>
          </a:ln>
        </p:spPr>
      </p:pic>
      <p:sp>
        <p:nvSpPr>
          <p:cNvPr id="4" name="Rechthoek 3"/>
          <p:cNvSpPr/>
          <p:nvPr/>
        </p:nvSpPr>
        <p:spPr>
          <a:xfrm>
            <a:off x="372533" y="2821445"/>
            <a:ext cx="10549467" cy="1477328"/>
          </a:xfrm>
          <a:prstGeom prst="rect">
            <a:avLst/>
          </a:prstGeom>
        </p:spPr>
        <p:txBody>
          <a:bodyPr wrap="square">
            <a:spAutoFit/>
          </a:bodyPr>
          <a:lstStyle/>
          <a:p>
            <a:r>
              <a:rPr lang="en-GB" dirty="0" smtClean="0">
                <a:latin typeface="+mj-lt"/>
              </a:rPr>
              <a:t>Reporting </a:t>
            </a:r>
            <a:r>
              <a:rPr lang="en-GB" dirty="0">
                <a:latin typeface="+mj-lt"/>
              </a:rPr>
              <a:t>is essential to ensure that lessons are </a:t>
            </a:r>
            <a:r>
              <a:rPr lang="en-GB" dirty="0" smtClean="0">
                <a:latin typeface="+mj-lt"/>
              </a:rPr>
              <a:t>learned </a:t>
            </a:r>
            <a:r>
              <a:rPr lang="en-GB" dirty="0">
                <a:latin typeface="+mj-lt"/>
              </a:rPr>
              <a:t>and adverse events are not repeated. </a:t>
            </a:r>
            <a:endParaRPr lang="en-GB" dirty="0" smtClean="0">
              <a:latin typeface="+mj-lt"/>
            </a:endParaRPr>
          </a:p>
          <a:p>
            <a:r>
              <a:rPr lang="en-GB" b="1" dirty="0" smtClean="0">
                <a:solidFill>
                  <a:srgbClr val="7030A0"/>
                </a:solidFill>
                <a:latin typeface="+mj-lt"/>
              </a:rPr>
              <a:t>National </a:t>
            </a:r>
            <a:r>
              <a:rPr lang="en-GB" b="1" dirty="0">
                <a:solidFill>
                  <a:srgbClr val="7030A0"/>
                </a:solidFill>
                <a:latin typeface="+mj-lt"/>
              </a:rPr>
              <a:t>reporting </a:t>
            </a:r>
            <a:r>
              <a:rPr lang="en-GB" dirty="0">
                <a:latin typeface="+mj-lt"/>
              </a:rPr>
              <a:t>is essential to ensure that trends are spotted and appropriate action is taken across the country to help ensure the safe and effective use of medical devices, for example through safety warnings. Unless the MHRA receives reports of all adverse events, emerging problems cannot be identified, continuing the risk of repeat events and patient harm</a:t>
            </a:r>
            <a:r>
              <a:rPr lang="en-GB" dirty="0" smtClean="0">
                <a:latin typeface="+mj-lt"/>
              </a:rPr>
              <a:t>.</a:t>
            </a:r>
            <a:endParaRPr lang="en-GB" dirty="0">
              <a:latin typeface="+mj-lt"/>
            </a:endParaRPr>
          </a:p>
        </p:txBody>
      </p:sp>
      <p:sp>
        <p:nvSpPr>
          <p:cNvPr id="5" name="Rechthoek 4"/>
          <p:cNvSpPr/>
          <p:nvPr/>
        </p:nvSpPr>
        <p:spPr>
          <a:xfrm>
            <a:off x="372533" y="1482794"/>
            <a:ext cx="8144934" cy="1200329"/>
          </a:xfrm>
          <a:prstGeom prst="rect">
            <a:avLst/>
          </a:prstGeom>
        </p:spPr>
        <p:txBody>
          <a:bodyPr wrap="square">
            <a:spAutoFit/>
          </a:bodyPr>
          <a:lstStyle/>
          <a:p>
            <a:pPr lvl="0"/>
            <a:r>
              <a:rPr lang="en-GB" dirty="0">
                <a:solidFill>
                  <a:srgbClr val="000000"/>
                </a:solidFill>
                <a:latin typeface="Calibri Light" panose="020F0302020204030204"/>
              </a:rPr>
              <a:t>An </a:t>
            </a:r>
            <a:r>
              <a:rPr lang="en-GB" b="1" dirty="0">
                <a:solidFill>
                  <a:srgbClr val="7030A0"/>
                </a:solidFill>
                <a:latin typeface="Calibri Light" panose="020F0302020204030204"/>
              </a:rPr>
              <a:t>adverse incident </a:t>
            </a:r>
            <a:r>
              <a:rPr lang="en-GB" dirty="0">
                <a:solidFill>
                  <a:srgbClr val="000000"/>
                </a:solidFill>
                <a:latin typeface="Calibri Light" panose="020F0302020204030204"/>
              </a:rPr>
              <a:t>is an event that causes, or has the potential to cause, unexpected or unwanted effects involving the safety of patients, users or other persons. Any known problems associated with product design, documentation and common use related issues should also be reported, for follow up.</a:t>
            </a:r>
          </a:p>
        </p:txBody>
      </p:sp>
      <p:sp>
        <p:nvSpPr>
          <p:cNvPr id="7" name="Rechthoek 6"/>
          <p:cNvSpPr/>
          <p:nvPr/>
        </p:nvSpPr>
        <p:spPr>
          <a:xfrm>
            <a:off x="372533" y="4496850"/>
            <a:ext cx="10617200" cy="1200329"/>
          </a:xfrm>
          <a:prstGeom prst="rect">
            <a:avLst/>
          </a:prstGeom>
        </p:spPr>
        <p:txBody>
          <a:bodyPr wrap="square">
            <a:spAutoFit/>
          </a:bodyPr>
          <a:lstStyle/>
          <a:p>
            <a:pPr lvl="0"/>
            <a:r>
              <a:rPr lang="en-GB" dirty="0" smtClean="0">
                <a:solidFill>
                  <a:srgbClr val="000000"/>
                </a:solidFill>
                <a:latin typeface="Calibri Light" panose="020F0302020204030204"/>
              </a:rPr>
              <a:t>Information </a:t>
            </a:r>
            <a:r>
              <a:rPr lang="en-GB" dirty="0">
                <a:solidFill>
                  <a:srgbClr val="000000"/>
                </a:solidFill>
                <a:latin typeface="Calibri Light" panose="020F0302020204030204"/>
              </a:rPr>
              <a:t>from adverse incident reporting indicates that one of the factors that has the greatest impact on the safety of devices involve the </a:t>
            </a:r>
            <a:r>
              <a:rPr lang="en-GB" b="1" dirty="0">
                <a:solidFill>
                  <a:srgbClr val="7030A0"/>
                </a:solidFill>
                <a:latin typeface="Calibri Light" panose="020F0302020204030204"/>
              </a:rPr>
              <a:t>instructions for use </a:t>
            </a:r>
            <a:r>
              <a:rPr lang="en-GB" dirty="0">
                <a:solidFill>
                  <a:srgbClr val="000000"/>
                </a:solidFill>
                <a:latin typeface="Calibri Light" panose="020F0302020204030204"/>
              </a:rPr>
              <a:t>issued by the manufacturer, their availability and clarity. Other key safety factors include the </a:t>
            </a:r>
            <a:r>
              <a:rPr lang="en-GB" b="1" dirty="0">
                <a:solidFill>
                  <a:srgbClr val="7030A0"/>
                </a:solidFill>
                <a:latin typeface="Calibri Light" panose="020F0302020204030204"/>
              </a:rPr>
              <a:t>design</a:t>
            </a:r>
            <a:r>
              <a:rPr lang="en-GB" dirty="0">
                <a:solidFill>
                  <a:srgbClr val="000000"/>
                </a:solidFill>
                <a:latin typeface="Calibri Light" panose="020F0302020204030204"/>
              </a:rPr>
              <a:t>, the </a:t>
            </a:r>
            <a:r>
              <a:rPr lang="en-GB" b="1" dirty="0">
                <a:solidFill>
                  <a:srgbClr val="7030A0"/>
                </a:solidFill>
                <a:latin typeface="Calibri Light" panose="020F0302020204030204"/>
              </a:rPr>
              <a:t>quality of training </a:t>
            </a:r>
            <a:r>
              <a:rPr lang="en-GB" dirty="0">
                <a:solidFill>
                  <a:srgbClr val="000000"/>
                </a:solidFill>
                <a:latin typeface="Calibri Light" panose="020F0302020204030204"/>
              </a:rPr>
              <a:t>in the appropriate uses of devices and how well they are </a:t>
            </a:r>
            <a:r>
              <a:rPr lang="en-GB" b="1" dirty="0">
                <a:solidFill>
                  <a:srgbClr val="7030A0"/>
                </a:solidFill>
                <a:latin typeface="Calibri Light" panose="020F0302020204030204"/>
              </a:rPr>
              <a:t>maintained </a:t>
            </a:r>
            <a:r>
              <a:rPr lang="en-GB" dirty="0">
                <a:solidFill>
                  <a:srgbClr val="000000"/>
                </a:solidFill>
                <a:latin typeface="Calibri Light" panose="020F0302020204030204"/>
              </a:rPr>
              <a:t>and prepared</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0388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2000</TotalTime>
  <Words>2503</Words>
  <Application>Microsoft Office PowerPoint</Application>
  <PresentationFormat>Widescreen</PresentationFormat>
  <Paragraphs>253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Dotum</vt:lpstr>
      <vt:lpstr>Times New Roman</vt:lpstr>
      <vt:lpstr>Terugblik</vt:lpstr>
      <vt:lpstr>National and international standard systems </vt:lpstr>
      <vt:lpstr>Medical Device standards in the USA: AAMI</vt:lpstr>
      <vt:lpstr>AAMI EQ56: recommended practice for Medical Equipment Management Program </vt:lpstr>
      <vt:lpstr>AAMI EQ56: selection of recommendations</vt:lpstr>
      <vt:lpstr>AAMI EQ56: selection of recommendations</vt:lpstr>
      <vt:lpstr>MHRA: Medical Device Management in the UK</vt:lpstr>
      <vt:lpstr>MHRA on Management Responsibility</vt:lpstr>
      <vt:lpstr>MHRA: Medical devices management group</vt:lpstr>
      <vt:lpstr>MHRA: Reporting adverse incidents </vt:lpstr>
      <vt:lpstr>MHRA: Maintenance and repair</vt:lpstr>
      <vt:lpstr>MHRA: Decommissioning</vt:lpstr>
      <vt:lpstr>MHRA: Guidance available</vt:lpstr>
      <vt:lpstr>PowerPoint Presentation</vt:lpstr>
      <vt:lpstr>ISO 9001:2015, the Quality Management standard</vt:lpstr>
      <vt:lpstr>Quality System Principles from ISO 9001</vt:lpstr>
      <vt:lpstr>Quality System Principles from ISO 9001</vt:lpstr>
      <vt:lpstr>Principle 1 – Customer Focus</vt:lpstr>
      <vt:lpstr>Principle 2 – Leadership</vt:lpstr>
      <vt:lpstr>Principle 3 – Involvement of People</vt:lpstr>
      <vt:lpstr>Principle 4 – Process Approach</vt:lpstr>
      <vt:lpstr>Principle 5 – System approach to management</vt:lpstr>
      <vt:lpstr>Principle 6 – Continual Improvement</vt:lpstr>
      <vt:lpstr>Principle 7 – Factual Approach to Decision Making</vt:lpstr>
      <vt:lpstr>Principle 8 – Mutually Beneficial Supplier Relationships</vt:lpstr>
      <vt:lpstr>ISO 13485 is ISO 9001 for Medical Equipment manufacturers</vt:lpstr>
      <vt:lpstr>Relevance to a workshop in a Zambian hospital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199</cp:revision>
  <dcterms:created xsi:type="dcterms:W3CDTF">2014-11-03T16:21:19Z</dcterms:created>
  <dcterms:modified xsi:type="dcterms:W3CDTF">2020-03-19T11:14:31Z</dcterms:modified>
</cp:coreProperties>
</file>